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notesMasterIdLst>
    <p:notesMasterId r:id="rId27"/>
  </p:notesMasterIdLst>
  <p:sldIdLst>
    <p:sldId id="261" r:id="rId2"/>
    <p:sldId id="324" r:id="rId3"/>
    <p:sldId id="331" r:id="rId4"/>
    <p:sldId id="313" r:id="rId5"/>
    <p:sldId id="333" r:id="rId6"/>
    <p:sldId id="295" r:id="rId7"/>
    <p:sldId id="296" r:id="rId8"/>
    <p:sldId id="271" r:id="rId9"/>
    <p:sldId id="334" r:id="rId10"/>
    <p:sldId id="278" r:id="rId11"/>
    <p:sldId id="314" r:id="rId12"/>
    <p:sldId id="343" r:id="rId13"/>
    <p:sldId id="344" r:id="rId14"/>
    <p:sldId id="298" r:id="rId15"/>
    <p:sldId id="315" r:id="rId16"/>
    <p:sldId id="335" r:id="rId17"/>
    <p:sldId id="336" r:id="rId18"/>
    <p:sldId id="300" r:id="rId19"/>
    <p:sldId id="302" r:id="rId20"/>
    <p:sldId id="303" r:id="rId21"/>
    <p:sldId id="346" r:id="rId22"/>
    <p:sldId id="345" r:id="rId23"/>
    <p:sldId id="342" r:id="rId24"/>
    <p:sldId id="282" r:id="rId25"/>
    <p:sldId id="340" r:id="rId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102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A89CC27F-98E1-9C42-A99E-59B37FFB8964}" type="datetimeFigureOut">
              <a:rPr lang="en-US" smtClean="0"/>
              <a:t>4/19/16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08963363-1E4D-B749-9E00-FD99CB2974E1}" type="slidenum">
              <a:rPr lang="en-US" smtClean="0"/>
              <a:t>‹#›</a:t>
            </a:fld>
            <a:endParaRPr lang="en-US"/>
          </a:p>
        </p:txBody>
      </p:sp>
    </p:spTree>
    <p:extLst>
      <p:ext uri="{BB962C8B-B14F-4D97-AF65-F5344CB8AC3E}">
        <p14:creationId xmlns:p14="http://schemas.microsoft.com/office/powerpoint/2010/main" val="13150159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Strategies and Techniques for Analyzing Microbial Population Structure</a:t>
            </a:r>
          </a:p>
          <a:p>
            <a:r>
              <a:rPr lang="en-US" sz="1200" kern="1200" dirty="0" smtClean="0">
                <a:solidFill>
                  <a:schemeClr val="tx1"/>
                </a:solidFill>
                <a:latin typeface="+mn-lt"/>
                <a:ea typeface="+mn-ea"/>
                <a:cs typeface="+mn-cs"/>
              </a:rPr>
              <a:t>Explorations in Data Analyses for </a:t>
            </a:r>
            <a:r>
              <a:rPr lang="en-US" sz="1200" kern="1200" dirty="0" err="1" smtClean="0">
                <a:solidFill>
                  <a:schemeClr val="tx1"/>
                </a:solidFill>
                <a:latin typeface="+mn-lt"/>
                <a:ea typeface="+mn-ea"/>
                <a:cs typeface="+mn-cs"/>
              </a:rPr>
              <a:t>Metagenomic</a:t>
            </a:r>
            <a:r>
              <a:rPr lang="en-US" sz="1200" kern="1200" dirty="0" smtClean="0">
                <a:solidFill>
                  <a:schemeClr val="tx1"/>
                </a:solidFill>
                <a:latin typeface="+mn-lt"/>
                <a:ea typeface="+mn-ea"/>
                <a:cs typeface="+mn-cs"/>
              </a:rPr>
              <a:t> Advances in Microbial Ecology</a:t>
            </a:r>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1</a:t>
            </a:fld>
            <a:endParaRPr lang="en-US"/>
          </a:p>
        </p:txBody>
      </p:sp>
    </p:spTree>
    <p:extLst>
      <p:ext uri="{BB962C8B-B14F-4D97-AF65-F5344CB8AC3E}">
        <p14:creationId xmlns:p14="http://schemas.microsoft.com/office/powerpoint/2010/main" val="373763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lgn="ctr">
              <a:buNone/>
            </a:pPr>
            <a:r>
              <a:rPr lang="en-US" sz="1200" dirty="0" smtClean="0"/>
              <a:t>Our goal is to provide researchers high-quality, domain-specific training covering the fundamentals and best practices in the full lifecycle of data-driven research.</a:t>
            </a:r>
            <a:endParaRPr lang="en-US" sz="1200" dirty="0"/>
          </a:p>
        </p:txBody>
      </p:sp>
      <p:sp>
        <p:nvSpPr>
          <p:cNvPr id="4" name="Slide Number Placeholder 3"/>
          <p:cNvSpPr>
            <a:spLocks noGrp="1"/>
          </p:cNvSpPr>
          <p:nvPr>
            <p:ph type="sldNum" sz="quarter" idx="10"/>
          </p:nvPr>
        </p:nvSpPr>
        <p:spPr/>
        <p:txBody>
          <a:bodyPr/>
          <a:lstStyle/>
          <a:p>
            <a:fld id="{08963363-1E4D-B749-9E00-FD99CB2974E1}" type="slidenum">
              <a:rPr lang="en-US" smtClean="0"/>
              <a:t>10</a:t>
            </a:fld>
            <a:endParaRPr lang="en-US"/>
          </a:p>
        </p:txBody>
      </p:sp>
    </p:spTree>
    <p:extLst>
      <p:ext uri="{BB962C8B-B14F-4D97-AF65-F5344CB8AC3E}">
        <p14:creationId xmlns:p14="http://schemas.microsoft.com/office/powerpoint/2010/main" val="26282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Deliverables</a:t>
            </a:r>
            <a:r>
              <a:rPr lang="en-US" baseline="0" dirty="0" smtClean="0"/>
              <a:t> are lessons and workshops</a:t>
            </a:r>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14</a:t>
            </a:fld>
            <a:endParaRPr lang="en-US"/>
          </a:p>
        </p:txBody>
      </p:sp>
    </p:spTree>
    <p:extLst>
      <p:ext uri="{BB962C8B-B14F-4D97-AF65-F5344CB8AC3E}">
        <p14:creationId xmlns:p14="http://schemas.microsoft.com/office/powerpoint/2010/main" val="3806099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Materials</a:t>
            </a:r>
            <a:r>
              <a:rPr lang="en-US" baseline="0" dirty="0" smtClean="0"/>
              <a:t> and workshop model founded on successful SWC model</a:t>
            </a:r>
          </a:p>
          <a:p>
            <a:endParaRPr lang="en-US" baseline="0" dirty="0" smtClean="0"/>
          </a:p>
          <a:p>
            <a:r>
              <a:rPr lang="en-US" baseline="0" dirty="0" smtClean="0"/>
              <a:t>Workshops fill gaps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Demand continues to grow with a minimum of two workshops a week already scheduled in 2016</a:t>
            </a:r>
          </a:p>
          <a:p>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18</a:t>
            </a:fld>
            <a:endParaRPr lang="en-US"/>
          </a:p>
        </p:txBody>
      </p:sp>
    </p:spTree>
    <p:extLst>
      <p:ext uri="{BB962C8B-B14F-4D97-AF65-F5344CB8AC3E}">
        <p14:creationId xmlns:p14="http://schemas.microsoft.com/office/powerpoint/2010/main" val="209795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Truly collaborative effort</a:t>
            </a:r>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24</a:t>
            </a:fld>
            <a:endParaRPr lang="en-US"/>
          </a:p>
        </p:txBody>
      </p:sp>
    </p:spTree>
    <p:extLst>
      <p:ext uri="{BB962C8B-B14F-4D97-AF65-F5344CB8AC3E}">
        <p14:creationId xmlns:p14="http://schemas.microsoft.com/office/powerpoint/2010/main" val="296690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increasing capacity to collect data is changing science.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a:t>
            </a:r>
            <a:r>
              <a:rPr lang="en-US" baseline="0" dirty="0" smtClean="0"/>
              <a:t>e last 5 years, more scientific data has been generated than in the entire history of mankind, and this trend towards more data production is not slowing down. </a:t>
            </a:r>
            <a:endParaRPr lang="en-US" dirty="0" smtClean="0"/>
          </a:p>
          <a:p>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2</a:t>
            </a:fld>
            <a:endParaRPr lang="en-US"/>
          </a:p>
        </p:txBody>
      </p:sp>
    </p:spTree>
    <p:extLst>
      <p:ext uri="{BB962C8B-B14F-4D97-AF65-F5344CB8AC3E}">
        <p14:creationId xmlns:p14="http://schemas.microsoft.com/office/powerpoint/2010/main" val="373763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increasing capacity to collect data is changing science. This is particularly true in genomics where, with high-throughput sequencing, data production is no longer a bottleneck. </a:t>
            </a:r>
          </a:p>
          <a:p>
            <a:endParaRPr lang="en-US" dirty="0" smtClean="0"/>
          </a:p>
          <a:p>
            <a:r>
              <a:rPr lang="en-US" dirty="0" smtClean="0"/>
              <a:t>Again,</a:t>
            </a:r>
            <a:r>
              <a:rPr lang="en-US" baseline="0" dirty="0" smtClean="0"/>
              <a:t> these plots keep increasing with technologies like </a:t>
            </a:r>
            <a:r>
              <a:rPr lang="en-US" baseline="0" dirty="0" err="1" smtClean="0"/>
              <a:t>NanoPore</a:t>
            </a:r>
            <a:r>
              <a:rPr lang="en-US" baseline="0" dirty="0" smtClean="0"/>
              <a:t> coming in to wider use, and we can only imagine what the next technologies will be. </a:t>
            </a:r>
          </a:p>
          <a:p>
            <a:endParaRPr lang="en-US" baseline="0" dirty="0" smtClean="0"/>
          </a:p>
          <a:p>
            <a:r>
              <a:rPr lang="en-US" baseline="0" dirty="0" smtClean="0"/>
              <a:t>This isn’t only genomics data either, there’s also all the ‘</a:t>
            </a:r>
            <a:r>
              <a:rPr lang="en-US" baseline="0" dirty="0" err="1" smtClean="0"/>
              <a:t>omics</a:t>
            </a:r>
            <a:r>
              <a:rPr lang="en-US" baseline="0" dirty="0" smtClean="0"/>
              <a:t> along with high throughput phenotype screening, imaging and even environmental data. And ideally we’d like to be able to integrate these different datasets.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8963363-1E4D-B749-9E00-FD99CB2974E1}" type="slidenum">
              <a:rPr lang="en-US" smtClean="0"/>
              <a:t>3</a:t>
            </a:fld>
            <a:endParaRPr lang="en-US"/>
          </a:p>
        </p:txBody>
      </p:sp>
    </p:spTree>
    <p:extLst>
      <p:ext uri="{BB962C8B-B14F-4D97-AF65-F5344CB8AC3E}">
        <p14:creationId xmlns:p14="http://schemas.microsoft.com/office/powerpoint/2010/main" val="373763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18109">
              <a:defRPr/>
            </a:pPr>
            <a:r>
              <a:rPr lang="en-US" dirty="0" smtClean="0"/>
              <a:t>Lack of expertise was identified as the single biggest difficulty facing researchers in their bioinformatics activities, and training as the most valuable thing that BRAEMBL could do to support those activities.”</a:t>
            </a:r>
          </a:p>
          <a:p>
            <a:endParaRPr lang="en-US" dirty="0"/>
          </a:p>
        </p:txBody>
      </p:sp>
      <p:sp>
        <p:nvSpPr>
          <p:cNvPr id="4" name="Slide Number Placeholder 3"/>
          <p:cNvSpPr>
            <a:spLocks noGrp="1"/>
          </p:cNvSpPr>
          <p:nvPr>
            <p:ph type="sldNum" sz="quarter" idx="10"/>
          </p:nvPr>
        </p:nvSpPr>
        <p:spPr/>
        <p:txBody>
          <a:bodyPr/>
          <a:lstStyle/>
          <a:p>
            <a:fld id="{08E2C388-A0D7-A24D-B052-AB282E1653A2}" type="slidenum">
              <a:rPr lang="en-US" smtClean="0"/>
              <a:t>4</a:t>
            </a:fld>
            <a:endParaRPr lang="en-US"/>
          </a:p>
        </p:txBody>
      </p:sp>
    </p:spTree>
    <p:extLst>
      <p:ext uri="{BB962C8B-B14F-4D97-AF65-F5344CB8AC3E}">
        <p14:creationId xmlns:p14="http://schemas.microsoft.com/office/powerpoint/2010/main" val="166845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18109">
              <a:defRPr/>
            </a:pPr>
            <a:r>
              <a:rPr lang="en-US" dirty="0" smtClean="0"/>
              <a:t>Once you</a:t>
            </a:r>
            <a:r>
              <a:rPr lang="en-US" baseline="0" dirty="0" smtClean="0"/>
              <a:t> get the data back though, o</a:t>
            </a:r>
            <a:r>
              <a:rPr lang="en-US" dirty="0" smtClean="0"/>
              <a:t>ften instead of being seen as an exciting opportunity,</a:t>
            </a:r>
            <a:r>
              <a:rPr lang="en-US" baseline="0" dirty="0" smtClean="0"/>
              <a:t> it’s seen as an insurmountable challenge how to manage, store, analyze or even view the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08E2C388-A0D7-A24D-B052-AB282E1653A2}" type="slidenum">
              <a:rPr lang="en-US" smtClean="0"/>
              <a:t>5</a:t>
            </a:fld>
            <a:endParaRPr lang="en-US"/>
          </a:p>
        </p:txBody>
      </p:sp>
    </p:spTree>
    <p:extLst>
      <p:ext uri="{BB962C8B-B14F-4D97-AF65-F5344CB8AC3E}">
        <p14:creationId xmlns:p14="http://schemas.microsoft.com/office/powerpoint/2010/main" val="1668455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data is not informatio</a:t>
            </a:r>
            <a:r>
              <a:rPr lang="en-US" baseline="0" dirty="0" smtClean="0"/>
              <a:t>n or scientific insight on its own and we need to unlock the potential of that data – some of that is tools and software, databases and infrastructure. But the key to that is the researchers themselves and their ability to conduct this research and good practice around data management and analysis and the software development to analyze this data. </a:t>
            </a:r>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6</a:t>
            </a:fld>
            <a:endParaRPr lang="en-US"/>
          </a:p>
        </p:txBody>
      </p:sp>
    </p:spTree>
    <p:extLst>
      <p:ext uri="{BB962C8B-B14F-4D97-AF65-F5344CB8AC3E}">
        <p14:creationId xmlns:p14="http://schemas.microsoft.com/office/powerpoint/2010/main" val="267022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Researchers need to</a:t>
            </a:r>
            <a:r>
              <a:rPr lang="en-US" sz="1200" kern="1200" baseline="0" dirty="0" smtClean="0">
                <a:solidFill>
                  <a:schemeClr val="tx1"/>
                </a:solidFill>
                <a:latin typeface="+mn-lt"/>
                <a:ea typeface="+mn-ea"/>
                <a:cs typeface="+mn-cs"/>
              </a:rPr>
              <a:t> be trained in how to effectively manage and use this data. Researchers don’t know how to address the questions they want to ask or aren’t even aware of the types of questions they can ask with this data.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Story about genomics researcher</a:t>
            </a:r>
          </a:p>
          <a:p>
            <a:endParaRPr lang="en-US" sz="1200" kern="1200" baseline="0" dirty="0" smtClean="0">
              <a:solidFill>
                <a:schemeClr val="tx1"/>
              </a:solidFill>
              <a:latin typeface="+mn-lt"/>
              <a:ea typeface="+mn-ea"/>
              <a:cs typeface="+mn-cs"/>
            </a:endParaRPr>
          </a:p>
          <a:p>
            <a:r>
              <a:rPr lang="en-US" dirty="0" smtClean="0"/>
              <a:t>It’s no longer the case where we’re saying ‘researchers should’. Researcher themselves want this training,</a:t>
            </a:r>
            <a:r>
              <a:rPr lang="en-US" baseline="0" dirty="0" smtClean="0"/>
              <a:t> feel limited by their own current data analysis skills. You likely have anecdotal evidence of this in your own community or domain</a:t>
            </a:r>
            <a:endParaRPr lang="en-US" dirty="0"/>
          </a:p>
        </p:txBody>
      </p:sp>
      <p:sp>
        <p:nvSpPr>
          <p:cNvPr id="4" name="Slide Number Placeholder 3"/>
          <p:cNvSpPr>
            <a:spLocks noGrp="1"/>
          </p:cNvSpPr>
          <p:nvPr>
            <p:ph type="sldNum" sz="quarter" idx="10"/>
          </p:nvPr>
        </p:nvSpPr>
        <p:spPr/>
        <p:txBody>
          <a:bodyPr/>
          <a:lstStyle/>
          <a:p>
            <a:fld id="{08963363-1E4D-B749-9E00-FD99CB2974E1}" type="slidenum">
              <a:rPr lang="en-US" smtClean="0"/>
              <a:t>7</a:t>
            </a:fld>
            <a:endParaRPr lang="en-US"/>
          </a:p>
        </p:txBody>
      </p:sp>
    </p:spTree>
    <p:extLst>
      <p:ext uri="{BB962C8B-B14F-4D97-AF65-F5344CB8AC3E}">
        <p14:creationId xmlns:p14="http://schemas.microsoft.com/office/powerpoint/2010/main" val="1214855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but for instance …</a:t>
            </a:r>
            <a:endParaRPr lang="en-US" dirty="0" smtClean="0"/>
          </a:p>
          <a:p>
            <a:endParaRPr lang="en-US" dirty="0" smtClean="0"/>
          </a:p>
          <a:p>
            <a:r>
              <a:rPr lang="en-US" dirty="0" smtClean="0"/>
              <a:t>Biomedical researchers in the</a:t>
            </a:r>
            <a:r>
              <a:rPr lang="en-US" baseline="0" dirty="0" smtClean="0"/>
              <a:t> UK had similar sentiments in a survey </a:t>
            </a:r>
          </a:p>
          <a:p>
            <a:r>
              <a:rPr lang="en-US" baseline="0" dirty="0" smtClean="0"/>
              <a:t>https://</a:t>
            </a:r>
            <a:r>
              <a:rPr lang="en-US" baseline="0" dirty="0" err="1" smtClean="0"/>
              <a:t>storify.com</a:t>
            </a:r>
            <a:r>
              <a:rPr lang="en-US" baseline="0" dirty="0" smtClean="0"/>
              <a:t>/</a:t>
            </a:r>
            <a:r>
              <a:rPr lang="en-US" baseline="0" dirty="0" err="1" smtClean="0"/>
              <a:t>biocrusoe</a:t>
            </a:r>
            <a:r>
              <a:rPr lang="en-US" baseline="0" dirty="0" smtClean="0"/>
              <a:t>/elixir-uk-node-meeting-2014-10-14</a:t>
            </a:r>
          </a:p>
          <a:p>
            <a:r>
              <a:rPr lang="en-US" baseline="0" dirty="0" smtClean="0"/>
              <a:t>And an internal study at PLOS showed a lack of data management expertise has a dramatic impact on the ability </a:t>
            </a:r>
          </a:p>
          <a:p>
            <a:r>
              <a:rPr lang="en-US" baseline="0" dirty="0" smtClean="0"/>
              <a:t>of researchers to share their data</a:t>
            </a:r>
          </a:p>
        </p:txBody>
      </p:sp>
      <p:sp>
        <p:nvSpPr>
          <p:cNvPr id="4" name="Slide Number Placeholder 3"/>
          <p:cNvSpPr>
            <a:spLocks noGrp="1"/>
          </p:cNvSpPr>
          <p:nvPr>
            <p:ph type="sldNum" sz="quarter" idx="10"/>
          </p:nvPr>
        </p:nvSpPr>
        <p:spPr/>
        <p:txBody>
          <a:bodyPr/>
          <a:lstStyle/>
          <a:p>
            <a:fld id="{08E2C388-A0D7-A24D-B052-AB282E1653A2}" type="slidenum">
              <a:rPr lang="en-US" smtClean="0"/>
              <a:t>8</a:t>
            </a:fld>
            <a:endParaRPr lang="en-US"/>
          </a:p>
        </p:txBody>
      </p:sp>
    </p:spTree>
    <p:extLst>
      <p:ext uri="{BB962C8B-B14F-4D97-AF65-F5344CB8AC3E}">
        <p14:creationId xmlns:p14="http://schemas.microsoft.com/office/powerpoint/2010/main" val="373863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Curriculum is full. Not enough teachers at universities with these skills. Short courses are over subscribed. </a:t>
            </a:r>
          </a:p>
          <a:p>
            <a:endParaRPr lang="en-US" dirty="0" smtClean="0"/>
          </a:p>
        </p:txBody>
      </p:sp>
      <p:sp>
        <p:nvSpPr>
          <p:cNvPr id="4" name="Slide Number Placeholder 3"/>
          <p:cNvSpPr>
            <a:spLocks noGrp="1"/>
          </p:cNvSpPr>
          <p:nvPr>
            <p:ph type="sldNum" sz="quarter" idx="10"/>
          </p:nvPr>
        </p:nvSpPr>
        <p:spPr/>
        <p:txBody>
          <a:bodyPr/>
          <a:lstStyle/>
          <a:p>
            <a:fld id="{08963363-1E4D-B749-9E00-FD99CB2974E1}" type="slidenum">
              <a:rPr lang="en-US" smtClean="0"/>
              <a:t>9</a:t>
            </a:fld>
            <a:endParaRPr lang="en-US"/>
          </a:p>
        </p:txBody>
      </p:sp>
    </p:spTree>
    <p:extLst>
      <p:ext uri="{BB962C8B-B14F-4D97-AF65-F5344CB8AC3E}">
        <p14:creationId xmlns:p14="http://schemas.microsoft.com/office/powerpoint/2010/main" val="262823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EF607B-A47E-422C-9BEF-122CCDB7C526}" type="datetime1">
              <a:rPr lang="en-US" smtClean="0"/>
              <a:pPr/>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4/19/16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50D295D-4A77-4DEB-B04C-9F4282A8BC04}" type="datetime1">
              <a:rPr lang="en-US" smtClean="0"/>
              <a:pPr/>
              <a:t>4/19/16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4/19/16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4/19/16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4/19/16</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4/19/16</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85800" y="994480"/>
            <a:ext cx="7543800" cy="277014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4000" dirty="0" smtClean="0">
                <a:latin typeface="+mn-lt"/>
              </a:rPr>
              <a:t>Data Carpentry: </a:t>
            </a:r>
            <a:br>
              <a:rPr lang="en-US" sz="4000" dirty="0" smtClean="0">
                <a:latin typeface="+mn-lt"/>
              </a:rPr>
            </a:br>
            <a:r>
              <a:rPr lang="en-US" sz="4000" dirty="0" smtClean="0">
                <a:latin typeface="+mn-lt"/>
              </a:rPr>
              <a:t>Data Skills Training to Enable More Effective </a:t>
            </a:r>
            <a:r>
              <a:rPr lang="en-US" sz="4000" dirty="0" smtClean="0">
                <a:latin typeface="+mn-lt"/>
              </a:rPr>
              <a:t>&amp; Reproducible Research</a:t>
            </a:r>
            <a:endParaRPr lang="en-US" sz="4000" dirty="0">
              <a:latin typeface="+mn-lt"/>
            </a:endParaRPr>
          </a:p>
        </p:txBody>
      </p:sp>
      <p:sp>
        <p:nvSpPr>
          <p:cNvPr id="4" name="Subtitle 2"/>
          <p:cNvSpPr txBox="1">
            <a:spLocks/>
          </p:cNvSpPr>
          <p:nvPr/>
        </p:nvSpPr>
        <p:spPr>
          <a:xfrm>
            <a:off x="628995" y="3952599"/>
            <a:ext cx="7624902" cy="1512004"/>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buNone/>
            </a:pPr>
            <a:r>
              <a:rPr lang="en-US" dirty="0" smtClean="0">
                <a:solidFill>
                  <a:schemeClr val="bg1">
                    <a:lumMod val="65000"/>
                  </a:schemeClr>
                </a:solidFill>
              </a:rPr>
              <a:t>Tracy K. Teal, PhD			</a:t>
            </a:r>
          </a:p>
          <a:p>
            <a:pPr marL="114300" indent="0">
              <a:buNone/>
            </a:pPr>
            <a:r>
              <a:rPr lang="en-US" dirty="0" smtClean="0">
                <a:solidFill>
                  <a:schemeClr val="bg1">
                    <a:lumMod val="65000"/>
                  </a:schemeClr>
                </a:solidFill>
              </a:rPr>
              <a:t>Data Carpentry 			</a:t>
            </a:r>
          </a:p>
          <a:p>
            <a:pPr marL="114300" indent="0">
              <a:buNone/>
            </a:pPr>
            <a:r>
              <a:rPr lang="en-US" dirty="0" smtClean="0">
                <a:solidFill>
                  <a:schemeClr val="bg1">
                    <a:lumMod val="65000"/>
                  </a:schemeClr>
                </a:solidFill>
              </a:rPr>
              <a:t>Executive Director</a:t>
            </a:r>
            <a:r>
              <a:rPr lang="en-US" dirty="0" smtClean="0"/>
              <a:t>			</a:t>
            </a:r>
            <a:endParaRPr lang="en-US" dirty="0"/>
          </a:p>
        </p:txBody>
      </p:sp>
      <p:pic>
        <p:nvPicPr>
          <p:cNvPr id="5" name="Picture 4" descr="DC1_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869" y="308680"/>
            <a:ext cx="1952216" cy="1225810"/>
          </a:xfrm>
          <a:prstGeom prst="rect">
            <a:avLst/>
          </a:prstGeom>
        </p:spPr>
      </p:pic>
      <p:sp>
        <p:nvSpPr>
          <p:cNvPr id="6" name="TextBox 5"/>
          <p:cNvSpPr txBox="1"/>
          <p:nvPr/>
        </p:nvSpPr>
        <p:spPr>
          <a:xfrm>
            <a:off x="783821" y="5712846"/>
            <a:ext cx="5724644" cy="830997"/>
          </a:xfrm>
          <a:prstGeom prst="rect">
            <a:avLst/>
          </a:prstGeom>
          <a:noFill/>
        </p:spPr>
        <p:txBody>
          <a:bodyPr wrap="none" rtlCol="0">
            <a:spAutoFit/>
          </a:bodyPr>
          <a:lstStyle/>
          <a:p>
            <a:r>
              <a:rPr lang="en-US" sz="2400" dirty="0" smtClean="0"/>
              <a:t>@</a:t>
            </a:r>
            <a:r>
              <a:rPr lang="en-US" sz="2400" dirty="0" err="1" smtClean="0"/>
              <a:t>datacarpentry</a:t>
            </a:r>
            <a:r>
              <a:rPr lang="en-US" sz="2400" dirty="0" smtClean="0"/>
              <a:t>   @</a:t>
            </a:r>
            <a:r>
              <a:rPr lang="en-US" sz="2400" dirty="0" err="1" smtClean="0"/>
              <a:t>tracykteal</a:t>
            </a:r>
            <a:r>
              <a:rPr lang="en-US" sz="2400" dirty="0" smtClean="0"/>
              <a:t>		</a:t>
            </a:r>
          </a:p>
          <a:p>
            <a:r>
              <a:rPr lang="en-US" sz="2400" dirty="0" smtClean="0"/>
              <a:t>http://</a:t>
            </a:r>
            <a:r>
              <a:rPr lang="en-US" sz="2400" dirty="0" err="1" smtClean="0"/>
              <a:t>www.datacarpentry.org</a:t>
            </a:r>
            <a:endParaRPr lang="en-US" sz="2400" dirty="0"/>
          </a:p>
        </p:txBody>
      </p:sp>
    </p:spTree>
    <p:extLst>
      <p:ext uri="{BB962C8B-B14F-4D97-AF65-F5344CB8AC3E}">
        <p14:creationId xmlns:p14="http://schemas.microsoft.com/office/powerpoint/2010/main" val="129533947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2535"/>
            <a:ext cx="7620000" cy="2418075"/>
          </a:xfrm>
        </p:spPr>
        <p:txBody>
          <a:bodyPr/>
          <a:lstStyle/>
          <a:p>
            <a:pPr algn="ctr"/>
            <a:r>
              <a:rPr lang="en-US" dirty="0" smtClean="0">
                <a:latin typeface="+mn-lt"/>
              </a:rPr>
              <a:t>Data </a:t>
            </a:r>
            <a:r>
              <a:rPr lang="en-US" dirty="0" smtClean="0">
                <a:latin typeface="+mn-lt"/>
              </a:rPr>
              <a:t>Carpentry develops </a:t>
            </a:r>
            <a:r>
              <a:rPr lang="en-US" dirty="0" smtClean="0">
                <a:latin typeface="+mn-lt"/>
              </a:rPr>
              <a:t>and </a:t>
            </a:r>
            <a:r>
              <a:rPr lang="en-US" dirty="0" smtClean="0">
                <a:latin typeface="+mn-lt"/>
              </a:rPr>
              <a:t>runs </a:t>
            </a:r>
            <a:r>
              <a:rPr lang="en-US" dirty="0" smtClean="0">
                <a:latin typeface="+mn-lt"/>
              </a:rPr>
              <a:t>workshops to </a:t>
            </a:r>
            <a:r>
              <a:rPr lang="en-US" dirty="0" smtClean="0">
                <a:latin typeface="+mn-lt"/>
              </a:rPr>
              <a:t>fill </a:t>
            </a:r>
            <a:r>
              <a:rPr lang="en-US" dirty="0" smtClean="0">
                <a:latin typeface="+mn-lt"/>
              </a:rPr>
              <a:t>that training gap</a:t>
            </a:r>
            <a:endParaRPr lang="en-US" dirty="0">
              <a:latin typeface="+mn-lt"/>
            </a:endParaRPr>
          </a:p>
        </p:txBody>
      </p:sp>
      <p:pic>
        <p:nvPicPr>
          <p:cNvPr id="6" name="Picture 5" descr="DC1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2487" y="5399088"/>
            <a:ext cx="1724996" cy="1082747"/>
          </a:xfrm>
          <a:prstGeom prst="rect">
            <a:avLst/>
          </a:prstGeom>
        </p:spPr>
      </p:pic>
      <p:pic>
        <p:nvPicPr>
          <p:cNvPr id="7" name="Picture 6"/>
          <p:cNvPicPr/>
          <p:nvPr/>
        </p:nvPicPr>
        <p:blipFill>
          <a:blip r:embed="rId4"/>
          <a:stretch/>
        </p:blipFill>
        <p:spPr>
          <a:xfrm>
            <a:off x="457201" y="5235016"/>
            <a:ext cx="2834316" cy="1086084"/>
          </a:xfrm>
          <a:prstGeom prst="rect">
            <a:avLst/>
          </a:prstGeom>
          <a:ln>
            <a:noFill/>
          </a:ln>
        </p:spPr>
      </p:pic>
    </p:spTree>
    <p:extLst>
      <p:ext uri="{BB962C8B-B14F-4D97-AF65-F5344CB8AC3E}">
        <p14:creationId xmlns:p14="http://schemas.microsoft.com/office/powerpoint/2010/main" val="7707763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8470" y="443995"/>
            <a:ext cx="4169007" cy="1376418"/>
          </a:xfrm>
          <a:prstGeom prst="rect">
            <a:avLst/>
          </a:prstGeom>
          <a:noFill/>
        </p:spPr>
        <p:txBody>
          <a:bodyPr wrap="square" lIns="82945" tIns="41473" rIns="82945" bIns="41473" rtlCol="0">
            <a:spAutoFit/>
          </a:bodyPr>
          <a:lstStyle/>
          <a:p>
            <a:r>
              <a:rPr lang="en-US" sz="2800" dirty="0"/>
              <a:t>Develop and run two-day hands-on interactive </a:t>
            </a:r>
            <a:r>
              <a:rPr lang="en-US" sz="2800" dirty="0" smtClean="0"/>
              <a:t>workshops.</a:t>
            </a:r>
            <a:endParaRPr lang="en-US" sz="2800" dirty="0" smtClean="0"/>
          </a:p>
        </p:txBody>
      </p:sp>
      <p:pic>
        <p:nvPicPr>
          <p:cNvPr id="3" name="Picture 2" descr="DC1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74" y="572745"/>
            <a:ext cx="2168057" cy="1360848"/>
          </a:xfrm>
          <a:prstGeom prst="rect">
            <a:avLst/>
          </a:prstGeom>
        </p:spPr>
      </p:pic>
      <p:pic>
        <p:nvPicPr>
          <p:cNvPr id="5" name="Picture 4"/>
          <p:cNvPicPr>
            <a:picLocks noChangeAspect="1"/>
          </p:cNvPicPr>
          <p:nvPr/>
        </p:nvPicPr>
        <p:blipFill>
          <a:blip r:embed="rId3"/>
          <a:stretch>
            <a:fillRect/>
          </a:stretch>
        </p:blipFill>
        <p:spPr>
          <a:xfrm>
            <a:off x="4289337" y="3519655"/>
            <a:ext cx="3937143" cy="2612497"/>
          </a:xfrm>
          <a:prstGeom prst="rect">
            <a:avLst/>
          </a:prstGeom>
        </p:spPr>
      </p:pic>
      <p:sp>
        <p:nvSpPr>
          <p:cNvPr id="7" name="TextBox 6"/>
          <p:cNvSpPr txBox="1"/>
          <p:nvPr/>
        </p:nvSpPr>
        <p:spPr>
          <a:xfrm>
            <a:off x="170930" y="2242510"/>
            <a:ext cx="8237807" cy="1200328"/>
          </a:xfrm>
          <a:prstGeom prst="rect">
            <a:avLst/>
          </a:prstGeom>
          <a:noFill/>
        </p:spPr>
        <p:txBody>
          <a:bodyPr wrap="square" rtlCol="0">
            <a:spAutoFit/>
          </a:bodyPr>
          <a:lstStyle/>
          <a:p>
            <a:pPr algn="ctr"/>
            <a:r>
              <a:rPr lang="en-US" sz="2400" dirty="0"/>
              <a:t>Teach basic concepts, skills and tools for working more effectively and reproducibly with data. </a:t>
            </a:r>
          </a:p>
          <a:p>
            <a:pPr algn="ctr"/>
            <a:endParaRPr lang="en-US" sz="2400" dirty="0"/>
          </a:p>
        </p:txBody>
      </p:sp>
      <p:pic>
        <p:nvPicPr>
          <p:cNvPr id="10" name="Picture 9"/>
          <p:cNvPicPr>
            <a:picLocks noChangeAspect="1"/>
          </p:cNvPicPr>
          <p:nvPr/>
        </p:nvPicPr>
        <p:blipFill>
          <a:blip r:embed="rId4"/>
          <a:stretch>
            <a:fillRect/>
          </a:stretch>
        </p:blipFill>
        <p:spPr>
          <a:xfrm>
            <a:off x="209807" y="3519655"/>
            <a:ext cx="3850563" cy="2582098"/>
          </a:xfrm>
          <a:prstGeom prst="rect">
            <a:avLst/>
          </a:prstGeom>
        </p:spPr>
      </p:pic>
    </p:spTree>
    <p:extLst>
      <p:ext uri="{BB962C8B-B14F-4D97-AF65-F5344CB8AC3E}">
        <p14:creationId xmlns:p14="http://schemas.microsoft.com/office/powerpoint/2010/main" val="30486186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67091" y="702868"/>
            <a:ext cx="2850922" cy="1323439"/>
          </a:xfrm>
          <a:prstGeom prst="rect">
            <a:avLst/>
          </a:prstGeom>
          <a:noFill/>
        </p:spPr>
        <p:txBody>
          <a:bodyPr wrap="square" rtlCol="0">
            <a:spAutoFit/>
          </a:bodyPr>
          <a:lstStyle/>
          <a:p>
            <a:r>
              <a:rPr lang="en-US" sz="4000" dirty="0" smtClean="0"/>
              <a:t>Workshops</a:t>
            </a:r>
            <a:endParaRPr lang="en-US" sz="4000" dirty="0"/>
          </a:p>
          <a:p>
            <a:endParaRPr lang="en-US" sz="4000" dirty="0"/>
          </a:p>
        </p:txBody>
      </p:sp>
      <p:pic>
        <p:nvPicPr>
          <p:cNvPr id="5" name="Picture 4" descr="DC1_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74" y="572745"/>
            <a:ext cx="2168057" cy="1360848"/>
          </a:xfrm>
          <a:prstGeom prst="rect">
            <a:avLst/>
          </a:prstGeom>
        </p:spPr>
      </p:pic>
      <p:sp>
        <p:nvSpPr>
          <p:cNvPr id="6" name="TextBox 5"/>
          <p:cNvSpPr txBox="1"/>
          <p:nvPr/>
        </p:nvSpPr>
        <p:spPr>
          <a:xfrm>
            <a:off x="348400" y="2332433"/>
            <a:ext cx="7814960" cy="1938992"/>
          </a:xfrm>
          <a:prstGeom prst="rect">
            <a:avLst/>
          </a:prstGeom>
          <a:noFill/>
        </p:spPr>
        <p:txBody>
          <a:bodyPr wrap="none" rtlCol="0">
            <a:spAutoFit/>
          </a:bodyPr>
          <a:lstStyle/>
          <a:p>
            <a:pPr marL="285750" indent="-285750">
              <a:buFont typeface="Arial"/>
              <a:buChar char="•"/>
            </a:pPr>
            <a:r>
              <a:rPr lang="en-US" sz="2400" dirty="0" smtClean="0"/>
              <a:t>For people with little to no prior computational experience</a:t>
            </a:r>
          </a:p>
          <a:p>
            <a:pPr marL="285750" indent="-285750">
              <a:buFont typeface="Arial"/>
              <a:buChar char="•"/>
            </a:pPr>
            <a:endParaRPr lang="en-US" sz="2400" dirty="0" smtClean="0"/>
          </a:p>
          <a:p>
            <a:pPr marL="285750" indent="-285750">
              <a:buFont typeface="Arial"/>
              <a:buChar char="•"/>
            </a:pPr>
            <a:r>
              <a:rPr lang="en-US" sz="2400" dirty="0"/>
              <a:t>Domain </a:t>
            </a:r>
            <a:r>
              <a:rPr lang="en-US" sz="2400" dirty="0" smtClean="0"/>
              <a:t>specific</a:t>
            </a:r>
          </a:p>
          <a:p>
            <a:pPr marL="285750" indent="-285750">
              <a:buFont typeface="Arial"/>
              <a:buChar char="•"/>
            </a:pPr>
            <a:endParaRPr lang="en-US" sz="2400" dirty="0" smtClean="0"/>
          </a:p>
          <a:p>
            <a:pPr marL="285750" indent="-285750">
              <a:buFont typeface="Arial"/>
              <a:buChar char="•"/>
            </a:pPr>
            <a:r>
              <a:rPr lang="en-US" sz="2400" dirty="0" smtClean="0"/>
              <a:t>Follow a narrative structure</a:t>
            </a:r>
            <a:endParaRPr lang="en-US" sz="2400" dirty="0"/>
          </a:p>
        </p:txBody>
      </p:sp>
      <p:sp>
        <p:nvSpPr>
          <p:cNvPr id="7" name="Rectangle 6"/>
          <p:cNvSpPr/>
          <p:nvPr/>
        </p:nvSpPr>
        <p:spPr>
          <a:xfrm>
            <a:off x="1817327" y="4872193"/>
            <a:ext cx="1383479" cy="12180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830287" y="5001772"/>
            <a:ext cx="1383478" cy="923330"/>
          </a:xfrm>
          <a:prstGeom prst="rect">
            <a:avLst/>
          </a:prstGeom>
          <a:noFill/>
        </p:spPr>
        <p:txBody>
          <a:bodyPr wrap="square" rtlCol="0">
            <a:spAutoFit/>
          </a:bodyPr>
          <a:lstStyle/>
          <a:p>
            <a:pPr algn="ctr"/>
            <a:r>
              <a:rPr lang="en-US" dirty="0" smtClean="0"/>
              <a:t>Data &amp; project organization</a:t>
            </a:r>
            <a:endParaRPr lang="en-US" dirty="0"/>
          </a:p>
        </p:txBody>
      </p:sp>
      <p:sp>
        <p:nvSpPr>
          <p:cNvPr id="14" name="Rectangle 13"/>
          <p:cNvSpPr/>
          <p:nvPr/>
        </p:nvSpPr>
        <p:spPr>
          <a:xfrm>
            <a:off x="205855" y="4869098"/>
            <a:ext cx="1349192" cy="12180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57688" y="5079520"/>
            <a:ext cx="1297358" cy="646331"/>
          </a:xfrm>
          <a:prstGeom prst="rect">
            <a:avLst/>
          </a:prstGeom>
          <a:noFill/>
        </p:spPr>
        <p:txBody>
          <a:bodyPr wrap="square" rtlCol="0">
            <a:spAutoFit/>
          </a:bodyPr>
          <a:lstStyle/>
          <a:p>
            <a:pPr algn="ctr"/>
            <a:r>
              <a:rPr lang="en-US" dirty="0" smtClean="0"/>
              <a:t>Intro to the data type</a:t>
            </a:r>
            <a:endParaRPr lang="en-US" dirty="0"/>
          </a:p>
        </p:txBody>
      </p:sp>
      <p:sp>
        <p:nvSpPr>
          <p:cNvPr id="16" name="Rectangle 15"/>
          <p:cNvSpPr/>
          <p:nvPr/>
        </p:nvSpPr>
        <p:spPr>
          <a:xfrm>
            <a:off x="5098352" y="4859454"/>
            <a:ext cx="1383479" cy="12180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111312" y="5131571"/>
            <a:ext cx="1383478" cy="646331"/>
          </a:xfrm>
          <a:prstGeom prst="rect">
            <a:avLst/>
          </a:prstGeom>
          <a:noFill/>
        </p:spPr>
        <p:txBody>
          <a:bodyPr wrap="square" rtlCol="0">
            <a:spAutoFit/>
          </a:bodyPr>
          <a:lstStyle/>
          <a:p>
            <a:pPr algn="ctr"/>
            <a:r>
              <a:rPr lang="en-US" dirty="0" smtClean="0"/>
              <a:t>Data cleaning</a:t>
            </a:r>
            <a:endParaRPr lang="en-US" dirty="0"/>
          </a:p>
        </p:txBody>
      </p:sp>
      <p:sp>
        <p:nvSpPr>
          <p:cNvPr id="18" name="Rectangle 17"/>
          <p:cNvSpPr/>
          <p:nvPr/>
        </p:nvSpPr>
        <p:spPr>
          <a:xfrm>
            <a:off x="6779881" y="4859454"/>
            <a:ext cx="1383479" cy="12180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792841" y="4976075"/>
            <a:ext cx="1383478" cy="923330"/>
          </a:xfrm>
          <a:prstGeom prst="rect">
            <a:avLst/>
          </a:prstGeom>
          <a:noFill/>
        </p:spPr>
        <p:txBody>
          <a:bodyPr wrap="square" rtlCol="0">
            <a:spAutoFit/>
          </a:bodyPr>
          <a:lstStyle/>
          <a:p>
            <a:pPr algn="ctr"/>
            <a:r>
              <a:rPr lang="en-US" dirty="0" smtClean="0"/>
              <a:t>Data analysis &amp; visualization</a:t>
            </a:r>
            <a:endParaRPr lang="en-US" dirty="0"/>
          </a:p>
        </p:txBody>
      </p:sp>
      <p:sp>
        <p:nvSpPr>
          <p:cNvPr id="20" name="Rectangle 19"/>
          <p:cNvSpPr/>
          <p:nvPr/>
        </p:nvSpPr>
        <p:spPr>
          <a:xfrm>
            <a:off x="3443286" y="4859454"/>
            <a:ext cx="1383479" cy="121804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01943" y="5131571"/>
            <a:ext cx="1502576" cy="646331"/>
          </a:xfrm>
          <a:prstGeom prst="rect">
            <a:avLst/>
          </a:prstGeom>
          <a:noFill/>
        </p:spPr>
        <p:txBody>
          <a:bodyPr wrap="square" rtlCol="0">
            <a:spAutoFit/>
          </a:bodyPr>
          <a:lstStyle/>
          <a:p>
            <a:pPr algn="ctr"/>
            <a:r>
              <a:rPr lang="en-US" dirty="0" smtClean="0"/>
              <a:t>Data management</a:t>
            </a:r>
            <a:endParaRPr lang="en-US" dirty="0"/>
          </a:p>
        </p:txBody>
      </p:sp>
    </p:spTree>
    <p:extLst>
      <p:ext uri="{BB962C8B-B14F-4D97-AF65-F5344CB8AC3E}">
        <p14:creationId xmlns:p14="http://schemas.microsoft.com/office/powerpoint/2010/main" val="282721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8685" y="4223600"/>
            <a:ext cx="7065689" cy="1930415"/>
          </a:xfrm>
          <a:prstGeom prst="rect">
            <a:avLst/>
          </a:prstGeom>
        </p:spPr>
        <p:txBody>
          <a:bodyPr wrap="square" lIns="82945" tIns="41473" rIns="82945" bIns="41473">
            <a:spAutoFit/>
          </a:bodyPr>
          <a:lstStyle/>
          <a:p>
            <a:r>
              <a:rPr lang="en-US" sz="2400" b="1" u="sng" dirty="0" smtClean="0"/>
              <a:t>Curriculum</a:t>
            </a:r>
            <a:endParaRPr lang="en-US" sz="2400" b="1" u="sng" dirty="0"/>
          </a:p>
          <a:p>
            <a:pPr marL="311045" indent="-311045">
              <a:buFont typeface="Arial"/>
              <a:buChar char="•"/>
            </a:pPr>
            <a:r>
              <a:rPr lang="en-US" sz="2400" dirty="0" smtClean="0"/>
              <a:t>Command line</a:t>
            </a:r>
          </a:p>
          <a:p>
            <a:pPr marL="311045" indent="-311045">
              <a:buFont typeface="Arial"/>
              <a:buChar char="•"/>
            </a:pPr>
            <a:r>
              <a:rPr lang="en-US" sz="2400" dirty="0" smtClean="0"/>
              <a:t>Software development best practices in R, Python or MATLAB</a:t>
            </a:r>
          </a:p>
          <a:p>
            <a:pPr marL="311045" indent="-311045">
              <a:buFont typeface="Arial"/>
              <a:buChar char="•"/>
            </a:pPr>
            <a:r>
              <a:rPr lang="en-US" sz="2400" dirty="0" err="1" smtClean="0"/>
              <a:t>Github</a:t>
            </a:r>
            <a:r>
              <a:rPr lang="en-US" sz="2400" dirty="0" smtClean="0"/>
              <a:t> for version control</a:t>
            </a:r>
            <a:endParaRPr lang="en-US" sz="2400" dirty="0"/>
          </a:p>
        </p:txBody>
      </p:sp>
      <p:pic>
        <p:nvPicPr>
          <p:cNvPr id="4" name="Picture 3"/>
          <p:cNvPicPr/>
          <p:nvPr/>
        </p:nvPicPr>
        <p:blipFill>
          <a:blip r:embed="rId2"/>
          <a:stretch/>
        </p:blipFill>
        <p:spPr>
          <a:xfrm>
            <a:off x="798685" y="378426"/>
            <a:ext cx="2147444" cy="1071177"/>
          </a:xfrm>
          <a:prstGeom prst="rect">
            <a:avLst/>
          </a:prstGeom>
          <a:ln>
            <a:noFill/>
          </a:ln>
        </p:spPr>
      </p:pic>
      <p:sp>
        <p:nvSpPr>
          <p:cNvPr id="2" name="Rectangle 1"/>
          <p:cNvSpPr/>
          <p:nvPr/>
        </p:nvSpPr>
        <p:spPr>
          <a:xfrm>
            <a:off x="798685" y="1758351"/>
            <a:ext cx="6698132" cy="2246769"/>
          </a:xfrm>
          <a:prstGeom prst="rect">
            <a:avLst/>
          </a:prstGeom>
        </p:spPr>
        <p:txBody>
          <a:bodyPr wrap="square">
            <a:spAutoFit/>
          </a:bodyPr>
          <a:lstStyle/>
          <a:p>
            <a:pPr marL="342900" indent="-342900">
              <a:buFont typeface="Arial"/>
              <a:buChar char="•"/>
            </a:pPr>
            <a:r>
              <a:rPr lang="en-US" sz="2800" dirty="0" smtClean="0"/>
              <a:t>Focused </a:t>
            </a:r>
            <a:r>
              <a:rPr lang="en-US" sz="2800" dirty="0"/>
              <a:t>on better scientific programming practices, for writing software or analysis scripts</a:t>
            </a:r>
          </a:p>
          <a:p>
            <a:pPr marL="342900" indent="-342900">
              <a:buFont typeface="Arial"/>
              <a:buChar char="•"/>
            </a:pPr>
            <a:r>
              <a:rPr lang="en-US" sz="2800" dirty="0"/>
              <a:t>Novice and more advanced </a:t>
            </a:r>
            <a:r>
              <a:rPr lang="en-US" sz="2800" dirty="0" smtClean="0"/>
              <a:t>levels</a:t>
            </a:r>
          </a:p>
          <a:p>
            <a:pPr marL="342900" indent="-342900">
              <a:buFont typeface="Arial"/>
              <a:buChar char="•"/>
            </a:pPr>
            <a:r>
              <a:rPr lang="en-US" sz="2800" dirty="0" smtClean="0"/>
              <a:t>Domain agnostic</a:t>
            </a:r>
            <a:endParaRPr lang="en-US" sz="2800" dirty="0"/>
          </a:p>
        </p:txBody>
      </p:sp>
      <p:sp>
        <p:nvSpPr>
          <p:cNvPr id="5" name="TextBox 4"/>
          <p:cNvSpPr txBox="1"/>
          <p:nvPr/>
        </p:nvSpPr>
        <p:spPr>
          <a:xfrm>
            <a:off x="4367091" y="378426"/>
            <a:ext cx="2850922" cy="1323439"/>
          </a:xfrm>
          <a:prstGeom prst="rect">
            <a:avLst/>
          </a:prstGeom>
          <a:noFill/>
        </p:spPr>
        <p:txBody>
          <a:bodyPr wrap="square" rtlCol="0">
            <a:spAutoFit/>
          </a:bodyPr>
          <a:lstStyle/>
          <a:p>
            <a:r>
              <a:rPr lang="en-US" sz="4000" dirty="0" smtClean="0"/>
              <a:t>Workshops</a:t>
            </a:r>
            <a:endParaRPr lang="en-US" sz="4000" dirty="0"/>
          </a:p>
          <a:p>
            <a:endParaRPr lang="en-US" sz="4000" dirty="0"/>
          </a:p>
        </p:txBody>
      </p:sp>
    </p:spTree>
    <p:extLst>
      <p:ext uri="{BB962C8B-B14F-4D97-AF65-F5344CB8AC3E}">
        <p14:creationId xmlns:p14="http://schemas.microsoft.com/office/powerpoint/2010/main" val="4110141197"/>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Grassroots training effort</a:t>
            </a:r>
            <a:endParaRPr lang="en-US" dirty="0">
              <a:latin typeface="+mn-lt"/>
            </a:endParaRPr>
          </a:p>
        </p:txBody>
      </p:sp>
      <p:sp>
        <p:nvSpPr>
          <p:cNvPr id="3" name="Content Placeholder 2"/>
          <p:cNvSpPr>
            <a:spLocks noGrp="1"/>
          </p:cNvSpPr>
          <p:nvPr>
            <p:ph idx="1"/>
          </p:nvPr>
        </p:nvSpPr>
        <p:spPr>
          <a:ln>
            <a:noFill/>
          </a:ln>
        </p:spPr>
        <p:txBody>
          <a:bodyPr>
            <a:normAutofit fontScale="92500" lnSpcReduction="20000"/>
          </a:bodyPr>
          <a:lstStyle/>
          <a:p>
            <a:pPr>
              <a:buFontTx/>
              <a:buChar char="-"/>
            </a:pPr>
            <a:r>
              <a:rPr lang="en-US" sz="3200" dirty="0" smtClean="0"/>
              <a:t>Developed </a:t>
            </a:r>
            <a:r>
              <a:rPr lang="en-US" sz="3200" dirty="0"/>
              <a:t>by practitioners for practitioners </a:t>
            </a:r>
            <a:endParaRPr lang="en-US" sz="3200" dirty="0" smtClean="0"/>
          </a:p>
          <a:p>
            <a:pPr>
              <a:buFontTx/>
              <a:buChar char="-"/>
            </a:pPr>
            <a:endParaRPr lang="en-US" sz="3200" dirty="0" smtClean="0"/>
          </a:p>
          <a:p>
            <a:pPr>
              <a:buFontTx/>
              <a:buChar char="-"/>
            </a:pPr>
            <a:r>
              <a:rPr lang="en-US" sz="3200" dirty="0" smtClean="0"/>
              <a:t>Researchers identify </a:t>
            </a:r>
            <a:r>
              <a:rPr lang="en-US" sz="3200" dirty="0"/>
              <a:t>skills and best practices needed in data management and analysis in given domains</a:t>
            </a:r>
          </a:p>
          <a:p>
            <a:pPr marL="114300" indent="0">
              <a:buNone/>
            </a:pPr>
            <a:endParaRPr lang="en-US" sz="3200" dirty="0" smtClean="0"/>
          </a:p>
          <a:p>
            <a:pPr>
              <a:buFontTx/>
              <a:buChar char="-"/>
            </a:pPr>
            <a:r>
              <a:rPr lang="en-US" sz="3200" dirty="0" smtClean="0">
                <a:solidFill>
                  <a:srgbClr val="4A8EF2"/>
                </a:solidFill>
              </a:rPr>
              <a:t>Training materials </a:t>
            </a:r>
            <a:r>
              <a:rPr lang="en-US" sz="3200" dirty="0" smtClean="0"/>
              <a:t>developed collaboratively and openly licensed </a:t>
            </a:r>
            <a:endParaRPr lang="en-US" sz="3200" dirty="0" smtClean="0">
              <a:solidFill>
                <a:srgbClr val="4A8EF2"/>
              </a:solidFill>
            </a:endParaRPr>
          </a:p>
          <a:p>
            <a:pPr marL="114300" indent="0">
              <a:buNone/>
            </a:pPr>
            <a:endParaRPr lang="en-US" sz="3200" dirty="0" smtClean="0"/>
          </a:p>
          <a:p>
            <a:pPr>
              <a:buFontTx/>
              <a:buChar char="-"/>
            </a:pPr>
            <a:r>
              <a:rPr lang="en-US" sz="3200" dirty="0" smtClean="0"/>
              <a:t>Workshops taught by </a:t>
            </a:r>
            <a:r>
              <a:rPr lang="en-US" sz="3200" dirty="0" smtClean="0">
                <a:solidFill>
                  <a:schemeClr val="bg2">
                    <a:lumMod val="75000"/>
                  </a:schemeClr>
                </a:solidFill>
              </a:rPr>
              <a:t>volunteer </a:t>
            </a:r>
            <a:r>
              <a:rPr lang="en-US" sz="3200" dirty="0" smtClean="0">
                <a:solidFill>
                  <a:schemeClr val="bg2">
                    <a:lumMod val="75000"/>
                  </a:schemeClr>
                </a:solidFill>
              </a:rPr>
              <a:t>helpers and instructors</a:t>
            </a:r>
          </a:p>
          <a:p>
            <a:pPr marL="114300" indent="0">
              <a:buNone/>
            </a:pPr>
            <a:endParaRPr lang="en-US" sz="3200" dirty="0"/>
          </a:p>
          <a:p>
            <a:pPr marL="114300" indent="0">
              <a:buNone/>
            </a:pPr>
            <a:endParaRPr lang="en-US" sz="3200" dirty="0"/>
          </a:p>
        </p:txBody>
      </p:sp>
    </p:spTree>
    <p:extLst>
      <p:ext uri="{BB962C8B-B14F-4D97-AF65-F5344CB8AC3E}">
        <p14:creationId xmlns:p14="http://schemas.microsoft.com/office/powerpoint/2010/main" val="28693599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3385" y="1722614"/>
            <a:ext cx="39497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itle 1"/>
          <p:cNvSpPr>
            <a:spLocks noGrp="1"/>
          </p:cNvSpPr>
          <p:nvPr>
            <p:ph type="title"/>
          </p:nvPr>
        </p:nvSpPr>
        <p:spPr>
          <a:xfrm>
            <a:off x="790340" y="295043"/>
            <a:ext cx="6832600" cy="1096963"/>
          </a:xfrm>
        </p:spPr>
        <p:txBody>
          <a:bodyPr/>
          <a:lstStyle/>
          <a:p>
            <a:pPr algn="ctr"/>
            <a:r>
              <a:rPr lang="en-US" sz="4000" dirty="0" smtClean="0">
                <a:latin typeface="+mn-lt"/>
              </a:rPr>
              <a:t>Hands-on intensive workshops</a:t>
            </a:r>
            <a:endParaRPr lang="en-US" sz="4000" dirty="0">
              <a:latin typeface="+mn-lt"/>
            </a:endParaRPr>
          </a:p>
        </p:txBody>
      </p:sp>
      <p:sp>
        <p:nvSpPr>
          <p:cNvPr id="17413" name="Rectangle 7"/>
          <p:cNvSpPr>
            <a:spLocks noChangeArrowheads="1"/>
          </p:cNvSpPr>
          <p:nvPr/>
        </p:nvSpPr>
        <p:spPr bwMode="auto">
          <a:xfrm>
            <a:off x="272714" y="1722614"/>
            <a:ext cx="4015086" cy="311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pPr indent="358738">
              <a:lnSpc>
                <a:spcPct val="150000"/>
              </a:lnSpc>
              <a:buSzPct val="100000"/>
              <a:buFont typeface="Arial" charset="0"/>
              <a:buChar char="•"/>
            </a:pPr>
            <a:r>
              <a:rPr lang="en-US" sz="2200" dirty="0" smtClean="0"/>
              <a:t>Two </a:t>
            </a:r>
            <a:r>
              <a:rPr lang="en-US" sz="2200" dirty="0"/>
              <a:t>days </a:t>
            </a:r>
          </a:p>
          <a:p>
            <a:pPr indent="358738">
              <a:lnSpc>
                <a:spcPct val="150000"/>
              </a:lnSpc>
              <a:buSzPct val="100000"/>
              <a:buFont typeface="Arial" charset="0"/>
              <a:buChar char="•"/>
            </a:pPr>
            <a:r>
              <a:rPr lang="en-US" sz="2200" dirty="0"/>
              <a:t>Hands-on</a:t>
            </a:r>
          </a:p>
          <a:p>
            <a:pPr indent="358738">
              <a:lnSpc>
                <a:spcPct val="150000"/>
              </a:lnSpc>
              <a:buSzPct val="100000"/>
              <a:buFont typeface="Arial" charset="0"/>
              <a:buChar char="•"/>
            </a:pPr>
            <a:r>
              <a:rPr lang="en-US" sz="2200" dirty="0"/>
              <a:t>Qualified instructors</a:t>
            </a:r>
          </a:p>
          <a:p>
            <a:pPr indent="358738">
              <a:lnSpc>
                <a:spcPct val="150000"/>
              </a:lnSpc>
              <a:buSzPct val="100000"/>
              <a:buFont typeface="Arial" charset="0"/>
              <a:buChar char="•"/>
            </a:pPr>
            <a:r>
              <a:rPr lang="en-US" sz="2200" dirty="0"/>
              <a:t>Helpers</a:t>
            </a:r>
          </a:p>
          <a:p>
            <a:pPr indent="358738">
              <a:lnSpc>
                <a:spcPct val="150000"/>
              </a:lnSpc>
              <a:buSzPct val="100000"/>
              <a:buFont typeface="Arial" charset="0"/>
              <a:buChar char="•"/>
            </a:pPr>
            <a:r>
              <a:rPr lang="en-US" sz="2200" dirty="0"/>
              <a:t>Post-it notes! </a:t>
            </a:r>
            <a:endParaRPr lang="en-US" sz="2200" dirty="0" smtClean="0"/>
          </a:p>
          <a:p>
            <a:pPr indent="358738">
              <a:lnSpc>
                <a:spcPct val="150000"/>
              </a:lnSpc>
              <a:buSzPct val="100000"/>
              <a:buFont typeface="Arial" charset="0"/>
              <a:buChar char="•"/>
            </a:pPr>
            <a:r>
              <a:rPr lang="en-US" sz="2200" dirty="0" smtClean="0"/>
              <a:t>Friendly learning environment</a:t>
            </a:r>
          </a:p>
        </p:txBody>
      </p:sp>
      <p:sp>
        <p:nvSpPr>
          <p:cNvPr id="2" name="TextBox 1"/>
          <p:cNvSpPr txBox="1"/>
          <p:nvPr/>
        </p:nvSpPr>
        <p:spPr>
          <a:xfrm>
            <a:off x="477939" y="5325276"/>
            <a:ext cx="7678401" cy="1323439"/>
          </a:xfrm>
          <a:prstGeom prst="rect">
            <a:avLst/>
          </a:prstGeom>
          <a:noFill/>
        </p:spPr>
        <p:txBody>
          <a:bodyPr wrap="square" rtlCol="0">
            <a:spAutoFit/>
          </a:bodyPr>
          <a:lstStyle/>
          <a:p>
            <a:r>
              <a:rPr lang="en-US" sz="2000" dirty="0"/>
              <a:t>We can’t teach everything in two days, but the goal is to teach foundational skills to reduce the activation energy for getting started and to know what’s </a:t>
            </a:r>
            <a:r>
              <a:rPr lang="en-US" sz="2000" dirty="0" smtClean="0"/>
              <a:t>possible.</a:t>
            </a:r>
            <a:endParaRPr lang="en-US" sz="2000" dirty="0"/>
          </a:p>
          <a:p>
            <a:endParaRPr lang="en-US" sz="2000" dirty="0"/>
          </a:p>
        </p:txBody>
      </p:sp>
    </p:spTree>
    <p:extLst>
      <p:ext uri="{BB962C8B-B14F-4D97-AF65-F5344CB8AC3E}">
        <p14:creationId xmlns:p14="http://schemas.microsoft.com/office/powerpoint/2010/main" val="13205081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p:cNvSpPr>
          <p:nvPr>
            <p:ph type="title"/>
          </p:nvPr>
        </p:nvSpPr>
        <p:spPr>
          <a:xfrm>
            <a:off x="558198" y="21951"/>
            <a:ext cx="7594078" cy="1096963"/>
          </a:xfrm>
        </p:spPr>
        <p:txBody>
          <a:bodyPr/>
          <a:lstStyle/>
          <a:p>
            <a:pPr algn="ctr"/>
            <a:r>
              <a:rPr lang="en-US" sz="4000" dirty="0" smtClean="0">
                <a:latin typeface="+mn-lt"/>
              </a:rPr>
              <a:t>Collaboratively developed curriculum</a:t>
            </a:r>
            <a:endParaRPr lang="en-US" sz="4000" dirty="0">
              <a:latin typeface="+mn-lt"/>
            </a:endParaRPr>
          </a:p>
        </p:txBody>
      </p:sp>
      <p:sp>
        <p:nvSpPr>
          <p:cNvPr id="2" name="TextBox 1"/>
          <p:cNvSpPr txBox="1"/>
          <p:nvPr/>
        </p:nvSpPr>
        <p:spPr>
          <a:xfrm>
            <a:off x="2228901" y="1118914"/>
            <a:ext cx="3929281" cy="369332"/>
          </a:xfrm>
          <a:prstGeom prst="rect">
            <a:avLst/>
          </a:prstGeom>
          <a:noFill/>
        </p:spPr>
        <p:txBody>
          <a:bodyPr wrap="none" rtlCol="0">
            <a:spAutoFit/>
          </a:bodyPr>
          <a:lstStyle/>
          <a:p>
            <a:r>
              <a:rPr lang="en-US" dirty="0" smtClean="0"/>
              <a:t>http://</a:t>
            </a:r>
            <a:r>
              <a:rPr lang="en-US" dirty="0" err="1" smtClean="0"/>
              <a:t>www.datacarpentry.org</a:t>
            </a:r>
            <a:r>
              <a:rPr lang="en-US" dirty="0" smtClean="0"/>
              <a:t>/lessons/</a:t>
            </a:r>
            <a:endParaRPr lang="en-US" dirty="0"/>
          </a:p>
        </p:txBody>
      </p:sp>
      <p:pic>
        <p:nvPicPr>
          <p:cNvPr id="4" name="Picture 3" descr="Screen Shot 2016-04-22 at 7.04.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4" y="1890107"/>
            <a:ext cx="8380138" cy="4213092"/>
          </a:xfrm>
          <a:prstGeom prst="rect">
            <a:avLst/>
          </a:prstGeom>
        </p:spPr>
      </p:pic>
    </p:spTree>
    <p:extLst>
      <p:ext uri="{BB962C8B-B14F-4D97-AF65-F5344CB8AC3E}">
        <p14:creationId xmlns:p14="http://schemas.microsoft.com/office/powerpoint/2010/main" val="37847792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p:cNvSpPr>
          <p:nvPr>
            <p:ph type="title"/>
          </p:nvPr>
        </p:nvSpPr>
        <p:spPr>
          <a:xfrm>
            <a:off x="790340" y="295043"/>
            <a:ext cx="6832600" cy="1096963"/>
          </a:xfrm>
        </p:spPr>
        <p:txBody>
          <a:bodyPr/>
          <a:lstStyle/>
          <a:p>
            <a:pPr algn="ctr"/>
            <a:r>
              <a:rPr lang="en-US" sz="4000" dirty="0" smtClean="0">
                <a:latin typeface="+mn-lt"/>
              </a:rPr>
              <a:t>Volunteer instructors</a:t>
            </a:r>
            <a:endParaRPr lang="en-US" sz="4000" dirty="0">
              <a:latin typeface="+mn-lt"/>
            </a:endParaRPr>
          </a:p>
        </p:txBody>
      </p:sp>
      <p:pic>
        <p:nvPicPr>
          <p:cNvPr id="2" name="Picture 1"/>
          <p:cNvPicPr>
            <a:picLocks noChangeAspect="1"/>
          </p:cNvPicPr>
          <p:nvPr/>
        </p:nvPicPr>
        <p:blipFill>
          <a:blip r:embed="rId2"/>
          <a:stretch>
            <a:fillRect/>
          </a:stretch>
        </p:blipFill>
        <p:spPr>
          <a:xfrm>
            <a:off x="0" y="1495362"/>
            <a:ext cx="9144000" cy="3023616"/>
          </a:xfrm>
          <a:prstGeom prst="rect">
            <a:avLst/>
          </a:prstGeom>
        </p:spPr>
      </p:pic>
      <p:sp>
        <p:nvSpPr>
          <p:cNvPr id="3" name="TextBox 2"/>
          <p:cNvSpPr txBox="1"/>
          <p:nvPr/>
        </p:nvSpPr>
        <p:spPr>
          <a:xfrm>
            <a:off x="326056" y="4914980"/>
            <a:ext cx="7894497" cy="923330"/>
          </a:xfrm>
          <a:prstGeom prst="rect">
            <a:avLst/>
          </a:prstGeom>
          <a:noFill/>
        </p:spPr>
        <p:txBody>
          <a:bodyPr wrap="square" rtlCol="0">
            <a:spAutoFit/>
          </a:bodyPr>
          <a:lstStyle/>
          <a:p>
            <a:r>
              <a:rPr lang="en-US" dirty="0" smtClean="0"/>
              <a:t>The Software Carpentry Foundation runs the Instructor Training program that teaches volunteers teaching pedagogy and specific strategies for teaching computational skills in a workshop format. </a:t>
            </a:r>
            <a:endParaRPr lang="en-US" dirty="0"/>
          </a:p>
        </p:txBody>
      </p:sp>
    </p:spTree>
    <p:extLst>
      <p:ext uri="{BB962C8B-B14F-4D97-AF65-F5344CB8AC3E}">
        <p14:creationId xmlns:p14="http://schemas.microsoft.com/office/powerpoint/2010/main" val="36812670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118" y="-81890"/>
            <a:ext cx="7620000" cy="1143000"/>
          </a:xfrm>
        </p:spPr>
        <p:txBody>
          <a:bodyPr/>
          <a:lstStyle/>
          <a:p>
            <a:pPr algn="ctr"/>
            <a:r>
              <a:rPr lang="en-US" dirty="0" smtClean="0">
                <a:latin typeface="+mn-lt"/>
              </a:rPr>
              <a:t>Workshops Worldwide</a:t>
            </a:r>
            <a:endParaRPr lang="en-US" dirty="0">
              <a:latin typeface="+mn-lt"/>
            </a:endParaRPr>
          </a:p>
        </p:txBody>
      </p:sp>
      <p:pic>
        <p:nvPicPr>
          <p:cNvPr id="3" name="Picture 2" descr="Screen Shot 2016-04-22 at 7.26.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5200"/>
            <a:ext cx="9144000" cy="4916433"/>
          </a:xfrm>
          <a:prstGeom prst="rect">
            <a:avLst/>
          </a:prstGeom>
        </p:spPr>
      </p:pic>
      <p:sp>
        <p:nvSpPr>
          <p:cNvPr id="17" name="TextBox 16"/>
          <p:cNvSpPr txBox="1"/>
          <p:nvPr/>
        </p:nvSpPr>
        <p:spPr>
          <a:xfrm>
            <a:off x="3140682" y="5250396"/>
            <a:ext cx="6003318" cy="1477328"/>
          </a:xfrm>
          <a:prstGeom prst="rect">
            <a:avLst/>
          </a:prstGeom>
          <a:noFill/>
        </p:spPr>
        <p:txBody>
          <a:bodyPr wrap="square" rtlCol="0">
            <a:spAutoFit/>
          </a:bodyPr>
          <a:lstStyle/>
          <a:p>
            <a:r>
              <a:rPr lang="en-US" dirty="0" smtClean="0">
                <a:latin typeface="Arial"/>
              </a:rPr>
              <a:t>Since 2014:</a:t>
            </a:r>
          </a:p>
          <a:p>
            <a:pPr marL="342900" indent="-342900">
              <a:buFont typeface="Arial"/>
              <a:buChar char="•"/>
            </a:pPr>
            <a:r>
              <a:rPr lang="en-US" dirty="0" smtClean="0">
                <a:latin typeface="Arial"/>
              </a:rPr>
              <a:t>Over 300 </a:t>
            </a:r>
            <a:r>
              <a:rPr lang="en-US" dirty="0">
                <a:latin typeface="Arial"/>
              </a:rPr>
              <a:t>two-day </a:t>
            </a:r>
            <a:r>
              <a:rPr lang="en-US" dirty="0" smtClean="0">
                <a:latin typeface="Arial"/>
              </a:rPr>
              <a:t>workshops  </a:t>
            </a:r>
          </a:p>
          <a:p>
            <a:pPr marL="342900" indent="-342900">
              <a:buFont typeface="Arial"/>
              <a:buChar char="•"/>
            </a:pPr>
            <a:r>
              <a:rPr lang="en-US" dirty="0" smtClean="0">
                <a:latin typeface="Arial"/>
              </a:rPr>
              <a:t>Over 9000 learners</a:t>
            </a:r>
            <a:endParaRPr lang="en-US" dirty="0"/>
          </a:p>
          <a:p>
            <a:pPr marL="342900" indent="-342900">
              <a:buFont typeface="Arial"/>
              <a:buChar char="•"/>
            </a:pPr>
            <a:r>
              <a:rPr lang="en-US" dirty="0" smtClean="0">
                <a:latin typeface="Arial"/>
              </a:rPr>
              <a:t>Taught by over 200 volunteers</a:t>
            </a:r>
          </a:p>
          <a:p>
            <a:pPr marL="342900" indent="-342900">
              <a:buFont typeface="Arial"/>
              <a:buChar char="•"/>
            </a:pPr>
            <a:r>
              <a:rPr lang="en-US" dirty="0" smtClean="0">
                <a:latin typeface="Arial"/>
              </a:rPr>
              <a:t>In over 20 countries</a:t>
            </a:r>
            <a:endParaRPr lang="en-US" dirty="0"/>
          </a:p>
        </p:txBody>
      </p:sp>
    </p:spTree>
    <p:extLst>
      <p:ext uri="{BB962C8B-B14F-4D97-AF65-F5344CB8AC3E}">
        <p14:creationId xmlns:p14="http://schemas.microsoft.com/office/powerpoint/2010/main" val="21720330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People are learning </a:t>
            </a:r>
            <a:r>
              <a:rPr lang="en-US" dirty="0" smtClean="0">
                <a:latin typeface="+mn-lt"/>
              </a:rPr>
              <a:t>things</a:t>
            </a:r>
            <a:endParaRPr lang="en-US" dirty="0">
              <a:latin typeface="+mn-lt"/>
            </a:endParaRPr>
          </a:p>
        </p:txBody>
      </p:sp>
      <p:pic>
        <p:nvPicPr>
          <p:cNvPr id="10" name="Picture 9" descr="Chart_Q8_160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766" y="1803605"/>
            <a:ext cx="6592087" cy="4330494"/>
          </a:xfrm>
          <a:prstGeom prst="rect">
            <a:avLst/>
          </a:prstGeom>
        </p:spPr>
      </p:pic>
    </p:spTree>
    <p:extLst>
      <p:ext uri="{BB962C8B-B14F-4D97-AF65-F5344CB8AC3E}">
        <p14:creationId xmlns:p14="http://schemas.microsoft.com/office/powerpoint/2010/main" val="10827613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37628" y="284565"/>
            <a:ext cx="6799300" cy="1077218"/>
          </a:xfrm>
          <a:prstGeom prst="rect">
            <a:avLst/>
          </a:prstGeom>
          <a:noFill/>
        </p:spPr>
        <p:txBody>
          <a:bodyPr wrap="square" rtlCol="0">
            <a:spAutoFit/>
          </a:bodyPr>
          <a:lstStyle/>
          <a:p>
            <a:pPr algn="ctr"/>
            <a:r>
              <a:rPr lang="en-US" sz="3200" dirty="0" smtClean="0"/>
              <a:t>Our increasing capacity to collect data is changing </a:t>
            </a:r>
            <a:r>
              <a:rPr lang="en-US" sz="3200" dirty="0" smtClean="0"/>
              <a:t>research</a:t>
            </a:r>
            <a:endParaRPr lang="en-US" sz="3200" dirty="0"/>
          </a:p>
        </p:txBody>
      </p:sp>
      <p:pic>
        <p:nvPicPr>
          <p:cNvPr id="6" name="Picture 5"/>
          <p:cNvPicPr>
            <a:picLocks noChangeAspect="1"/>
          </p:cNvPicPr>
          <p:nvPr/>
        </p:nvPicPr>
        <p:blipFill>
          <a:blip r:embed="rId3"/>
          <a:stretch>
            <a:fillRect/>
          </a:stretch>
        </p:blipFill>
        <p:spPr>
          <a:xfrm>
            <a:off x="269875" y="1838325"/>
            <a:ext cx="8166100" cy="3911600"/>
          </a:xfrm>
          <a:prstGeom prst="rect">
            <a:avLst/>
          </a:prstGeom>
        </p:spPr>
      </p:pic>
    </p:spTree>
    <p:extLst>
      <p:ext uri="{BB962C8B-B14F-4D97-AF65-F5344CB8AC3E}">
        <p14:creationId xmlns:p14="http://schemas.microsoft.com/office/powerpoint/2010/main" val="37370569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They feel the workshop </a:t>
            </a:r>
            <a:br>
              <a:rPr lang="en-US" dirty="0" smtClean="0">
                <a:latin typeface="+mn-lt"/>
              </a:rPr>
            </a:br>
            <a:r>
              <a:rPr lang="en-US" dirty="0" smtClean="0">
                <a:latin typeface="+mn-lt"/>
              </a:rPr>
              <a:t>was worthwhile</a:t>
            </a:r>
            <a:endParaRPr lang="en-US" dirty="0">
              <a:latin typeface="+mn-lt"/>
            </a:endParaRPr>
          </a:p>
        </p:txBody>
      </p:sp>
      <p:pic>
        <p:nvPicPr>
          <p:cNvPr id="9" name="Picture 8" descr="Chart_Q13_160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733" y="1860877"/>
            <a:ext cx="6177409" cy="4628305"/>
          </a:xfrm>
          <a:prstGeom prst="rect">
            <a:avLst/>
          </a:prstGeom>
        </p:spPr>
      </p:pic>
    </p:spTree>
    <p:extLst>
      <p:ext uri="{BB962C8B-B14F-4D97-AF65-F5344CB8AC3E}">
        <p14:creationId xmlns:p14="http://schemas.microsoft.com/office/powerpoint/2010/main" val="32240590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rPr>
              <a:t>They feel the workshop </a:t>
            </a:r>
            <a:br>
              <a:rPr lang="en-US" dirty="0" smtClean="0">
                <a:latin typeface="+mn-lt"/>
              </a:rPr>
            </a:br>
            <a:r>
              <a:rPr lang="en-US" dirty="0" smtClean="0">
                <a:latin typeface="+mn-lt"/>
              </a:rPr>
              <a:t>was worthwhile</a:t>
            </a:r>
            <a:endParaRPr lang="en-US" dirty="0">
              <a:latin typeface="+mn-lt"/>
            </a:endParaRPr>
          </a:p>
        </p:txBody>
      </p:sp>
      <p:pic>
        <p:nvPicPr>
          <p:cNvPr id="3" name="Picture 2" descr="Chart_Q14_160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21" y="1811418"/>
            <a:ext cx="6553211" cy="4667902"/>
          </a:xfrm>
          <a:prstGeom prst="rect">
            <a:avLst/>
          </a:prstGeom>
        </p:spPr>
      </p:pic>
    </p:spTree>
    <p:extLst>
      <p:ext uri="{BB962C8B-B14F-4D97-AF65-F5344CB8AC3E}">
        <p14:creationId xmlns:p14="http://schemas.microsoft.com/office/powerpoint/2010/main" val="5466711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2870" y="518318"/>
            <a:ext cx="2963897" cy="646331"/>
          </a:xfrm>
          <a:prstGeom prst="rect">
            <a:avLst/>
          </a:prstGeom>
          <a:noFill/>
        </p:spPr>
        <p:txBody>
          <a:bodyPr wrap="none" rtlCol="0">
            <a:spAutoFit/>
          </a:bodyPr>
          <a:lstStyle/>
          <a:p>
            <a:r>
              <a:rPr lang="en-US" sz="3600" dirty="0" smtClean="0"/>
              <a:t>Social Sciences</a:t>
            </a:r>
            <a:endParaRPr lang="en-US" sz="3600" dirty="0"/>
          </a:p>
        </p:txBody>
      </p:sp>
      <p:sp>
        <p:nvSpPr>
          <p:cNvPr id="5" name="TextBox 4"/>
          <p:cNvSpPr txBox="1"/>
          <p:nvPr/>
        </p:nvSpPr>
        <p:spPr>
          <a:xfrm>
            <a:off x="596102" y="1788198"/>
            <a:ext cx="7295762" cy="3046988"/>
          </a:xfrm>
          <a:prstGeom prst="rect">
            <a:avLst/>
          </a:prstGeom>
          <a:noFill/>
        </p:spPr>
        <p:txBody>
          <a:bodyPr wrap="square" rtlCol="0">
            <a:spAutoFit/>
          </a:bodyPr>
          <a:lstStyle/>
          <a:p>
            <a:pPr marL="285750" indent="-285750">
              <a:buFontTx/>
              <a:buChar char="-"/>
            </a:pPr>
            <a:r>
              <a:rPr lang="en-US" sz="3200" dirty="0" smtClean="0"/>
              <a:t>Tabular data</a:t>
            </a:r>
          </a:p>
          <a:p>
            <a:pPr marL="285750" indent="-285750">
              <a:buFontTx/>
              <a:buChar char="-"/>
            </a:pPr>
            <a:endParaRPr lang="en-US" sz="3200" dirty="0" smtClean="0"/>
          </a:p>
          <a:p>
            <a:pPr marL="285750" indent="-285750">
              <a:buFontTx/>
              <a:buChar char="-"/>
            </a:pPr>
            <a:r>
              <a:rPr lang="en-US" sz="3200" dirty="0" smtClean="0"/>
              <a:t>Text mining</a:t>
            </a:r>
          </a:p>
          <a:p>
            <a:pPr marL="285750" indent="-285750">
              <a:buFontTx/>
              <a:buChar char="-"/>
            </a:pPr>
            <a:endParaRPr lang="en-US" sz="3200" dirty="0" smtClean="0"/>
          </a:p>
          <a:p>
            <a:pPr marL="285750" indent="-285750">
              <a:buFontTx/>
              <a:buChar char="-"/>
            </a:pPr>
            <a:r>
              <a:rPr lang="en-US" sz="3200" dirty="0" smtClean="0"/>
              <a:t>Materials for Psychology with Center for Open Science</a:t>
            </a:r>
            <a:endParaRPr lang="en-US" sz="3200" dirty="0"/>
          </a:p>
        </p:txBody>
      </p:sp>
    </p:spTree>
    <p:extLst>
      <p:ext uri="{BB962C8B-B14F-4D97-AF65-F5344CB8AC3E}">
        <p14:creationId xmlns:p14="http://schemas.microsoft.com/office/powerpoint/2010/main" val="38298055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p:cNvSpPr>
          <p:nvPr>
            <p:ph type="title"/>
          </p:nvPr>
        </p:nvSpPr>
        <p:spPr>
          <a:xfrm>
            <a:off x="790340" y="295043"/>
            <a:ext cx="6832600" cy="1096963"/>
          </a:xfrm>
        </p:spPr>
        <p:txBody>
          <a:bodyPr/>
          <a:lstStyle/>
          <a:p>
            <a:pPr algn="ctr"/>
            <a:r>
              <a:rPr lang="en-US" sz="4000" dirty="0" smtClean="0">
                <a:latin typeface="+mn-lt"/>
              </a:rPr>
              <a:t>Get Involved</a:t>
            </a:r>
            <a:endParaRPr lang="en-US" sz="4000" dirty="0">
              <a:latin typeface="+mn-lt"/>
            </a:endParaRPr>
          </a:p>
        </p:txBody>
      </p:sp>
      <p:sp>
        <p:nvSpPr>
          <p:cNvPr id="2" name="Rectangle 1"/>
          <p:cNvSpPr/>
          <p:nvPr/>
        </p:nvSpPr>
        <p:spPr>
          <a:xfrm>
            <a:off x="464283" y="1568756"/>
            <a:ext cx="6800391" cy="3539431"/>
          </a:xfrm>
          <a:prstGeom prst="rect">
            <a:avLst/>
          </a:prstGeom>
        </p:spPr>
        <p:txBody>
          <a:bodyPr wrap="square">
            <a:spAutoFit/>
          </a:bodyPr>
          <a:lstStyle/>
          <a:p>
            <a:pPr marL="457200" indent="-457200">
              <a:buFont typeface="Wingdings" charset="2"/>
              <a:buChar char="v"/>
            </a:pPr>
            <a:r>
              <a:rPr lang="en-US" sz="2800" dirty="0" smtClean="0"/>
              <a:t>Request a workshop</a:t>
            </a:r>
          </a:p>
          <a:p>
            <a:pPr marL="457200" indent="-457200">
              <a:buFont typeface="Wingdings" charset="2"/>
              <a:buChar char="v"/>
            </a:pPr>
            <a:endParaRPr lang="en-US" sz="2800" dirty="0"/>
          </a:p>
          <a:p>
            <a:pPr marL="457200" indent="-457200">
              <a:buFont typeface="Wingdings" charset="2"/>
              <a:buChar char="v"/>
            </a:pPr>
            <a:r>
              <a:rPr lang="en-US" sz="2800" dirty="0" smtClean="0"/>
              <a:t>Be a helper at a workshop</a:t>
            </a:r>
          </a:p>
          <a:p>
            <a:endParaRPr lang="en-US" sz="2800" dirty="0"/>
          </a:p>
          <a:p>
            <a:pPr marL="457200" indent="-457200">
              <a:buFont typeface="Wingdings" charset="2"/>
              <a:buChar char="v"/>
            </a:pPr>
            <a:r>
              <a:rPr lang="en-US" sz="2800" dirty="0" smtClean="0"/>
              <a:t>Become a partner or affiliate and train local instructors</a:t>
            </a:r>
          </a:p>
          <a:p>
            <a:pPr marL="457200" indent="-457200">
              <a:buFont typeface="Wingdings" charset="2"/>
              <a:buChar char="v"/>
            </a:pPr>
            <a:endParaRPr lang="en-US" sz="2800" dirty="0"/>
          </a:p>
          <a:p>
            <a:pPr marL="457200" indent="-457200">
              <a:buFont typeface="Wingdings" charset="2"/>
              <a:buChar char="v"/>
            </a:pPr>
            <a:r>
              <a:rPr lang="en-US" sz="2800" dirty="0" smtClean="0"/>
              <a:t>Contribute to lesson development</a:t>
            </a:r>
            <a:endParaRPr lang="en-US" sz="2800" dirty="0"/>
          </a:p>
        </p:txBody>
      </p:sp>
    </p:spTree>
    <p:extLst>
      <p:ext uri="{BB962C8B-B14F-4D97-AF65-F5344CB8AC3E}">
        <p14:creationId xmlns:p14="http://schemas.microsoft.com/office/powerpoint/2010/main" val="2581335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Guiding the Carpentries</a:t>
            </a:r>
            <a:endParaRPr lang="en-US" dirty="0"/>
          </a:p>
        </p:txBody>
      </p:sp>
      <p:sp>
        <p:nvSpPr>
          <p:cNvPr id="3" name="Content Placeholder 2"/>
          <p:cNvSpPr>
            <a:spLocks noGrp="1"/>
          </p:cNvSpPr>
          <p:nvPr>
            <p:ph idx="1"/>
          </p:nvPr>
        </p:nvSpPr>
        <p:spPr>
          <a:xfrm>
            <a:off x="259268" y="1467262"/>
            <a:ext cx="7938373" cy="5172720"/>
          </a:xfrm>
        </p:spPr>
        <p:txBody>
          <a:bodyPr>
            <a:normAutofit fontScale="92500" lnSpcReduction="20000"/>
          </a:bodyPr>
          <a:lstStyle/>
          <a:p>
            <a:pPr marL="114300" indent="0">
              <a:buNone/>
            </a:pPr>
            <a:r>
              <a:rPr lang="en-US" i="1" dirty="0" smtClean="0"/>
              <a:t>Software Carpentry Steering Committee:</a:t>
            </a:r>
          </a:p>
          <a:p>
            <a:pPr marL="114300" indent="0">
              <a:buNone/>
            </a:pPr>
            <a:r>
              <a:rPr lang="en-US" dirty="0" smtClean="0"/>
              <a:t>Matt Davis (Bay area company)</a:t>
            </a:r>
          </a:p>
          <a:p>
            <a:pPr marL="114300" indent="0">
              <a:buNone/>
            </a:pPr>
            <a:r>
              <a:rPr lang="en-US" dirty="0" smtClean="0"/>
              <a:t>Adina Howe (Iowa State)</a:t>
            </a:r>
          </a:p>
          <a:p>
            <a:pPr marL="114300" indent="0">
              <a:buNone/>
            </a:pPr>
            <a:r>
              <a:rPr lang="en-US" dirty="0" smtClean="0"/>
              <a:t>Katy Huff (UC Berkeley)</a:t>
            </a:r>
          </a:p>
          <a:p>
            <a:pPr marL="114300" indent="0">
              <a:buNone/>
            </a:pPr>
            <a:r>
              <a:rPr lang="en-US" dirty="0" smtClean="0"/>
              <a:t>Karin </a:t>
            </a:r>
            <a:r>
              <a:rPr lang="en-US" dirty="0" err="1" smtClean="0"/>
              <a:t>Lagenstrom</a:t>
            </a:r>
            <a:r>
              <a:rPr lang="en-US" dirty="0" smtClean="0"/>
              <a:t> (Norway)</a:t>
            </a:r>
          </a:p>
          <a:p>
            <a:pPr marL="114300" indent="0">
              <a:buNone/>
            </a:pPr>
            <a:r>
              <a:rPr lang="en-US" dirty="0" smtClean="0"/>
              <a:t>Aleksandra </a:t>
            </a:r>
            <a:r>
              <a:rPr lang="en-US" dirty="0" err="1"/>
              <a:t>Pawlik</a:t>
            </a:r>
            <a:r>
              <a:rPr lang="en-US" dirty="0"/>
              <a:t> (Software Sustainability Institute</a:t>
            </a:r>
            <a:r>
              <a:rPr lang="en-US" dirty="0" smtClean="0"/>
              <a:t>)</a:t>
            </a:r>
          </a:p>
          <a:p>
            <a:pPr marL="114300" indent="0">
              <a:buNone/>
            </a:pPr>
            <a:r>
              <a:rPr lang="en-US" dirty="0" err="1" smtClean="0"/>
              <a:t>Raniere</a:t>
            </a:r>
            <a:r>
              <a:rPr lang="en-US" dirty="0" smtClean="0"/>
              <a:t> Silva (Brazil)</a:t>
            </a:r>
          </a:p>
          <a:p>
            <a:pPr marL="114300" indent="0">
              <a:buNone/>
            </a:pPr>
            <a:r>
              <a:rPr lang="en-US" dirty="0" smtClean="0"/>
              <a:t>Jason Williams (CSHL)</a:t>
            </a:r>
          </a:p>
          <a:p>
            <a:pPr marL="114300" indent="0">
              <a:buNone/>
            </a:pPr>
            <a:endParaRPr lang="en-US" dirty="0"/>
          </a:p>
          <a:p>
            <a:pPr marL="114300" indent="0">
              <a:buNone/>
            </a:pPr>
            <a:r>
              <a:rPr lang="en-US" i="1" dirty="0" smtClean="0"/>
              <a:t>Data Carpentry Steering Committee:</a:t>
            </a:r>
          </a:p>
          <a:p>
            <a:pPr marL="114300" indent="0">
              <a:buNone/>
            </a:pPr>
            <a:r>
              <a:rPr lang="en-US" dirty="0" smtClean="0"/>
              <a:t>Karen Cranston (</a:t>
            </a:r>
            <a:r>
              <a:rPr lang="en-US" dirty="0" err="1" smtClean="0"/>
              <a:t>NESCent</a:t>
            </a:r>
            <a:r>
              <a:rPr lang="en-US" dirty="0" smtClean="0"/>
              <a:t> / </a:t>
            </a:r>
            <a:r>
              <a:rPr lang="en-US" dirty="0" err="1" smtClean="0"/>
              <a:t>OpenTree</a:t>
            </a:r>
            <a:r>
              <a:rPr lang="en-US" dirty="0" smtClean="0"/>
              <a:t> of Life)</a:t>
            </a:r>
          </a:p>
          <a:p>
            <a:pPr marL="114300" indent="0">
              <a:buNone/>
            </a:pPr>
            <a:r>
              <a:rPr lang="en-US" dirty="0" smtClean="0"/>
              <a:t>Hilmar Lapp (</a:t>
            </a:r>
            <a:r>
              <a:rPr lang="en-US" dirty="0" err="1" smtClean="0"/>
              <a:t>NESCent</a:t>
            </a:r>
            <a:r>
              <a:rPr lang="en-US" dirty="0" smtClean="0"/>
              <a:t> / Duke)</a:t>
            </a:r>
          </a:p>
          <a:p>
            <a:pPr marL="114300" indent="0">
              <a:buNone/>
            </a:pPr>
            <a:r>
              <a:rPr lang="en-US" dirty="0" smtClean="0"/>
              <a:t>Aleksandra </a:t>
            </a:r>
            <a:r>
              <a:rPr lang="en-US" dirty="0" err="1" smtClean="0"/>
              <a:t>Pawlik</a:t>
            </a:r>
            <a:r>
              <a:rPr lang="en-US" dirty="0" smtClean="0"/>
              <a:t> (Software Sustainability Institute)</a:t>
            </a:r>
          </a:p>
          <a:p>
            <a:pPr marL="114300" indent="0">
              <a:buNone/>
            </a:pPr>
            <a:r>
              <a:rPr lang="en-US" dirty="0" err="1" smtClean="0"/>
              <a:t>Karthik</a:t>
            </a:r>
            <a:r>
              <a:rPr lang="en-US" dirty="0" smtClean="0"/>
              <a:t> Ram (</a:t>
            </a:r>
            <a:r>
              <a:rPr lang="en-US" dirty="0" err="1" smtClean="0"/>
              <a:t>rOpenSci</a:t>
            </a:r>
            <a:r>
              <a:rPr lang="en-US" dirty="0" smtClean="0"/>
              <a:t> / Berkeley Institute of Data Science Fellow)</a:t>
            </a:r>
          </a:p>
          <a:p>
            <a:pPr marL="114300" indent="0">
              <a:buNone/>
            </a:pPr>
            <a:r>
              <a:rPr lang="en-US" dirty="0" smtClean="0"/>
              <a:t>Ethan White (University of Florida / Moore DDD Investigator)</a:t>
            </a:r>
          </a:p>
          <a:p>
            <a:pPr marL="114300" indent="0">
              <a:buNone/>
            </a:pPr>
            <a:r>
              <a:rPr lang="en-US" dirty="0" smtClean="0"/>
              <a:t>Greg Wilson (Software Carpentry)</a:t>
            </a:r>
          </a:p>
          <a:p>
            <a:pPr marL="114300" indent="0">
              <a:buNone/>
            </a:pPr>
            <a:endParaRPr lang="en-US" dirty="0" smtClean="0"/>
          </a:p>
          <a:p>
            <a:pPr marL="114300" indent="0">
              <a:buNone/>
            </a:pPr>
            <a:endParaRPr lang="en-US" dirty="0"/>
          </a:p>
        </p:txBody>
      </p:sp>
    </p:spTree>
    <p:extLst>
      <p:ext uri="{BB962C8B-B14F-4D97-AF65-F5344CB8AC3E}">
        <p14:creationId xmlns:p14="http://schemas.microsoft.com/office/powerpoint/2010/main" val="33141629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311"/>
            <a:ext cx="7620000" cy="1143000"/>
          </a:xfrm>
        </p:spPr>
        <p:txBody>
          <a:bodyPr/>
          <a:lstStyle/>
          <a:p>
            <a:pPr algn="ctr"/>
            <a:r>
              <a:rPr lang="en-US" dirty="0" smtClean="0">
                <a:latin typeface="+mn-lt"/>
              </a:rPr>
              <a:t>Support</a:t>
            </a:r>
            <a:endParaRPr lang="en-US" dirty="0">
              <a:latin typeface="+mn-lt"/>
            </a:endParaRPr>
          </a:p>
        </p:txBody>
      </p:sp>
      <p:pic>
        <p:nvPicPr>
          <p:cNvPr id="4" name="Picture 3"/>
          <p:cNvPicPr>
            <a:picLocks noChangeAspect="1"/>
          </p:cNvPicPr>
          <p:nvPr/>
        </p:nvPicPr>
        <p:blipFill>
          <a:blip r:embed="rId2"/>
          <a:stretch>
            <a:fillRect/>
          </a:stretch>
        </p:blipFill>
        <p:spPr>
          <a:xfrm>
            <a:off x="376128" y="2948370"/>
            <a:ext cx="2859728" cy="1082650"/>
          </a:xfrm>
          <a:prstGeom prst="rect">
            <a:avLst/>
          </a:prstGeom>
        </p:spPr>
      </p:pic>
      <p:pic>
        <p:nvPicPr>
          <p:cNvPr id="5" name="Picture 4"/>
          <p:cNvPicPr>
            <a:picLocks noChangeAspect="1"/>
          </p:cNvPicPr>
          <p:nvPr/>
        </p:nvPicPr>
        <p:blipFill>
          <a:blip r:embed="rId3"/>
          <a:stretch>
            <a:fillRect/>
          </a:stretch>
        </p:blipFill>
        <p:spPr>
          <a:xfrm>
            <a:off x="3731672" y="1417638"/>
            <a:ext cx="3911871" cy="1530732"/>
          </a:xfrm>
          <a:prstGeom prst="rect">
            <a:avLst/>
          </a:prstGeom>
        </p:spPr>
      </p:pic>
      <p:pic>
        <p:nvPicPr>
          <p:cNvPr id="6" name="Picture 5"/>
          <p:cNvPicPr>
            <a:picLocks noChangeAspect="1"/>
          </p:cNvPicPr>
          <p:nvPr/>
        </p:nvPicPr>
        <p:blipFill>
          <a:blip r:embed="rId4"/>
          <a:stretch>
            <a:fillRect/>
          </a:stretch>
        </p:blipFill>
        <p:spPr>
          <a:xfrm>
            <a:off x="6716108" y="3503970"/>
            <a:ext cx="1663700" cy="527050"/>
          </a:xfrm>
          <a:prstGeom prst="rect">
            <a:avLst/>
          </a:prstGeom>
        </p:spPr>
      </p:pic>
      <p:pic>
        <p:nvPicPr>
          <p:cNvPr id="7" name="Picture 6"/>
          <p:cNvPicPr>
            <a:picLocks noChangeAspect="1"/>
          </p:cNvPicPr>
          <p:nvPr/>
        </p:nvPicPr>
        <p:blipFill>
          <a:blip r:embed="rId5"/>
          <a:stretch>
            <a:fillRect/>
          </a:stretch>
        </p:blipFill>
        <p:spPr>
          <a:xfrm>
            <a:off x="376128" y="4166475"/>
            <a:ext cx="1962766" cy="598966"/>
          </a:xfrm>
          <a:prstGeom prst="rect">
            <a:avLst/>
          </a:prstGeom>
        </p:spPr>
      </p:pic>
      <p:pic>
        <p:nvPicPr>
          <p:cNvPr id="8" name="Picture 7"/>
          <p:cNvPicPr>
            <a:picLocks noChangeAspect="1"/>
          </p:cNvPicPr>
          <p:nvPr/>
        </p:nvPicPr>
        <p:blipFill rotWithShape="1">
          <a:blip r:embed="rId6"/>
          <a:srcRect r="56705"/>
          <a:stretch/>
        </p:blipFill>
        <p:spPr>
          <a:xfrm>
            <a:off x="2176259" y="3358656"/>
            <a:ext cx="1346835" cy="622165"/>
          </a:xfrm>
          <a:prstGeom prst="rect">
            <a:avLst/>
          </a:prstGeom>
        </p:spPr>
      </p:pic>
      <p:pic>
        <p:nvPicPr>
          <p:cNvPr id="9" name="Picture 8"/>
          <p:cNvPicPr>
            <a:picLocks noChangeAspect="1"/>
          </p:cNvPicPr>
          <p:nvPr/>
        </p:nvPicPr>
        <p:blipFill>
          <a:blip r:embed="rId7"/>
          <a:stretch>
            <a:fillRect/>
          </a:stretch>
        </p:blipFill>
        <p:spPr>
          <a:xfrm>
            <a:off x="3844600" y="3252470"/>
            <a:ext cx="2701925" cy="914004"/>
          </a:xfrm>
          <a:prstGeom prst="rect">
            <a:avLst/>
          </a:prstGeom>
        </p:spPr>
      </p:pic>
      <p:sp>
        <p:nvSpPr>
          <p:cNvPr id="3" name="TextBox 2"/>
          <p:cNvSpPr txBox="1"/>
          <p:nvPr/>
        </p:nvSpPr>
        <p:spPr>
          <a:xfrm>
            <a:off x="457200" y="1713317"/>
            <a:ext cx="2403623" cy="523220"/>
          </a:xfrm>
          <a:prstGeom prst="rect">
            <a:avLst/>
          </a:prstGeom>
          <a:noFill/>
        </p:spPr>
        <p:txBody>
          <a:bodyPr wrap="none" rtlCol="0">
            <a:spAutoFit/>
          </a:bodyPr>
          <a:lstStyle/>
          <a:p>
            <a:r>
              <a:rPr lang="en-US" sz="2800" dirty="0" smtClean="0"/>
              <a:t>Data Carpentry</a:t>
            </a:r>
            <a:endParaRPr lang="en-US" sz="2800" dirty="0"/>
          </a:p>
        </p:txBody>
      </p:sp>
      <p:pic>
        <p:nvPicPr>
          <p:cNvPr id="10" name="Picture 9"/>
          <p:cNvPicPr>
            <a:picLocks noChangeAspect="1"/>
          </p:cNvPicPr>
          <p:nvPr/>
        </p:nvPicPr>
        <p:blipFill>
          <a:blip r:embed="rId8"/>
          <a:stretch>
            <a:fillRect/>
          </a:stretch>
        </p:blipFill>
        <p:spPr>
          <a:xfrm>
            <a:off x="2549245" y="4166475"/>
            <a:ext cx="2407668" cy="620983"/>
          </a:xfrm>
          <a:prstGeom prst="rect">
            <a:avLst/>
          </a:prstGeom>
        </p:spPr>
      </p:pic>
      <p:sp>
        <p:nvSpPr>
          <p:cNvPr id="11" name="TextBox 10"/>
          <p:cNvSpPr txBox="1"/>
          <p:nvPr/>
        </p:nvSpPr>
        <p:spPr>
          <a:xfrm>
            <a:off x="429890" y="5562682"/>
            <a:ext cx="3031599" cy="523220"/>
          </a:xfrm>
          <a:prstGeom prst="rect">
            <a:avLst/>
          </a:prstGeom>
          <a:noFill/>
        </p:spPr>
        <p:txBody>
          <a:bodyPr wrap="none" rtlCol="0">
            <a:spAutoFit/>
          </a:bodyPr>
          <a:lstStyle/>
          <a:p>
            <a:r>
              <a:rPr lang="en-US" sz="2800" dirty="0" smtClean="0"/>
              <a:t>Software Carpentry</a:t>
            </a:r>
            <a:endParaRPr lang="en-US" sz="2800" dirty="0"/>
          </a:p>
        </p:txBody>
      </p:sp>
      <p:sp>
        <p:nvSpPr>
          <p:cNvPr id="12" name="Rectangle 11"/>
          <p:cNvSpPr/>
          <p:nvPr/>
        </p:nvSpPr>
        <p:spPr>
          <a:xfrm>
            <a:off x="457200" y="6169486"/>
            <a:ext cx="4314001" cy="369332"/>
          </a:xfrm>
          <a:prstGeom prst="rect">
            <a:avLst/>
          </a:prstGeom>
        </p:spPr>
        <p:txBody>
          <a:bodyPr wrap="none">
            <a:spAutoFit/>
          </a:bodyPr>
          <a:lstStyle/>
          <a:p>
            <a:r>
              <a:rPr lang="en-US" dirty="0"/>
              <a:t>http://software-</a:t>
            </a:r>
            <a:r>
              <a:rPr lang="en-US" dirty="0" err="1"/>
              <a:t>carpentry.org</a:t>
            </a:r>
            <a:r>
              <a:rPr lang="en-US" dirty="0"/>
              <a:t>/</a:t>
            </a:r>
            <a:r>
              <a:rPr lang="en-US" dirty="0" err="1"/>
              <a:t>scf</a:t>
            </a:r>
            <a:r>
              <a:rPr lang="en-US" dirty="0"/>
              <a:t>/partners/</a:t>
            </a:r>
          </a:p>
        </p:txBody>
      </p:sp>
    </p:spTree>
    <p:extLst>
      <p:ext uri="{BB962C8B-B14F-4D97-AF65-F5344CB8AC3E}">
        <p14:creationId xmlns:p14="http://schemas.microsoft.com/office/powerpoint/2010/main" val="37998454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7685" y="395340"/>
            <a:ext cx="7709665" cy="584776"/>
          </a:xfrm>
          <a:prstGeom prst="rect">
            <a:avLst/>
          </a:prstGeom>
          <a:noFill/>
        </p:spPr>
        <p:txBody>
          <a:bodyPr wrap="square" rtlCol="0">
            <a:spAutoFit/>
          </a:bodyPr>
          <a:lstStyle/>
          <a:p>
            <a:pPr algn="ctr"/>
            <a:r>
              <a:rPr lang="en-US" sz="3200" dirty="0" smtClean="0"/>
              <a:t>Data production is no longer the bottleneck</a:t>
            </a:r>
            <a:endParaRPr lang="en-US" sz="3200" dirty="0"/>
          </a:p>
        </p:txBody>
      </p:sp>
      <p:pic>
        <p:nvPicPr>
          <p:cNvPr id="3" name="Picture 2"/>
          <p:cNvPicPr>
            <a:picLocks noChangeAspect="1"/>
          </p:cNvPicPr>
          <p:nvPr/>
        </p:nvPicPr>
        <p:blipFill>
          <a:blip r:embed="rId3"/>
          <a:stretch>
            <a:fillRect/>
          </a:stretch>
        </p:blipFill>
        <p:spPr>
          <a:xfrm>
            <a:off x="1183360" y="1430421"/>
            <a:ext cx="6269935" cy="4705683"/>
          </a:xfrm>
          <a:prstGeom prst="rect">
            <a:avLst/>
          </a:prstGeom>
        </p:spPr>
      </p:pic>
    </p:spTree>
    <p:extLst>
      <p:ext uri="{BB962C8B-B14F-4D97-AF65-F5344CB8AC3E}">
        <p14:creationId xmlns:p14="http://schemas.microsoft.com/office/powerpoint/2010/main" val="5130098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5071" y="409624"/>
            <a:ext cx="7867841" cy="1561084"/>
          </a:xfrm>
          <a:prstGeom prst="rect">
            <a:avLst/>
          </a:prstGeom>
          <a:noFill/>
        </p:spPr>
        <p:txBody>
          <a:bodyPr wrap="square" lIns="82945" tIns="41473" rIns="82945" bIns="41473" rtlCol="0">
            <a:spAutoFit/>
          </a:bodyPr>
          <a:lstStyle/>
          <a:p>
            <a:pPr algn="ctr"/>
            <a:r>
              <a:rPr lang="en-US" sz="3200" dirty="0" smtClean="0"/>
              <a:t>Working with ‘big data’ is </a:t>
            </a:r>
            <a:r>
              <a:rPr lang="en-US" sz="3200" dirty="0"/>
              <a:t>no longer the domain of specialists and is instead widely done by all researchers. </a:t>
            </a:r>
          </a:p>
        </p:txBody>
      </p:sp>
      <p:pic>
        <p:nvPicPr>
          <p:cNvPr id="13" name="Picture 12" descr="people_crop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49381"/>
            <a:ext cx="9144000" cy="3015710"/>
          </a:xfrm>
          <a:prstGeom prst="rect">
            <a:avLst/>
          </a:prstGeom>
        </p:spPr>
      </p:pic>
    </p:spTree>
    <p:extLst>
      <p:ext uri="{BB962C8B-B14F-4D97-AF65-F5344CB8AC3E}">
        <p14:creationId xmlns:p14="http://schemas.microsoft.com/office/powerpoint/2010/main" val="342786374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37305" y="512140"/>
            <a:ext cx="4085985" cy="707886"/>
          </a:xfrm>
          <a:prstGeom prst="rect">
            <a:avLst/>
          </a:prstGeom>
          <a:noFill/>
        </p:spPr>
        <p:txBody>
          <a:bodyPr wrap="square" rtlCol="0">
            <a:spAutoFit/>
          </a:bodyPr>
          <a:lstStyle/>
          <a:p>
            <a:r>
              <a:rPr lang="en-US" sz="4000" dirty="0" smtClean="0"/>
              <a:t>Data pain</a:t>
            </a:r>
            <a:endParaRPr lang="en-US" sz="4000" dirty="0"/>
          </a:p>
        </p:txBody>
      </p:sp>
      <p:pic>
        <p:nvPicPr>
          <p:cNvPr id="6" name="Picture 5"/>
          <p:cNvPicPr>
            <a:picLocks noChangeAspect="1"/>
          </p:cNvPicPr>
          <p:nvPr/>
        </p:nvPicPr>
        <p:blipFill>
          <a:blip r:embed="rId3"/>
          <a:stretch>
            <a:fillRect/>
          </a:stretch>
        </p:blipFill>
        <p:spPr>
          <a:xfrm>
            <a:off x="284061" y="2348584"/>
            <a:ext cx="4017377" cy="2678251"/>
          </a:xfrm>
          <a:prstGeom prst="rect">
            <a:avLst/>
          </a:prstGeom>
        </p:spPr>
      </p:pic>
      <p:pic>
        <p:nvPicPr>
          <p:cNvPr id="7" name="Picture 6"/>
          <p:cNvPicPr>
            <a:picLocks noChangeAspect="1"/>
          </p:cNvPicPr>
          <p:nvPr/>
        </p:nvPicPr>
        <p:blipFill>
          <a:blip r:embed="rId4"/>
          <a:stretch>
            <a:fillRect/>
          </a:stretch>
        </p:blipFill>
        <p:spPr>
          <a:xfrm>
            <a:off x="4574538" y="2348583"/>
            <a:ext cx="3701876" cy="2678251"/>
          </a:xfrm>
          <a:prstGeom prst="rect">
            <a:avLst/>
          </a:prstGeom>
        </p:spPr>
      </p:pic>
    </p:spTree>
    <p:extLst>
      <p:ext uri="{BB962C8B-B14F-4D97-AF65-F5344CB8AC3E}">
        <p14:creationId xmlns:p14="http://schemas.microsoft.com/office/powerpoint/2010/main" val="37362379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912" y="696382"/>
            <a:ext cx="7620000" cy="5024876"/>
          </a:xfrm>
        </p:spPr>
        <p:txBody>
          <a:bodyPr/>
          <a:lstStyle/>
          <a:p>
            <a:pPr algn="ctr"/>
            <a:r>
              <a:rPr lang="en-US" sz="6000" dirty="0" smtClean="0">
                <a:latin typeface="+mn-lt"/>
              </a:rPr>
              <a:t>How do we scale </a:t>
            </a:r>
            <a:br>
              <a:rPr lang="en-US" sz="6000" dirty="0" smtClean="0">
                <a:latin typeface="+mn-lt"/>
              </a:rPr>
            </a:br>
            <a:r>
              <a:rPr lang="en-US" sz="6000" dirty="0" smtClean="0">
                <a:latin typeface="+mn-lt"/>
              </a:rPr>
              <a:t>‘data literacy’ along with data production?</a:t>
            </a:r>
            <a:endParaRPr lang="en-US" sz="6000" dirty="0">
              <a:latin typeface="+mn-lt"/>
            </a:endParaRPr>
          </a:p>
        </p:txBody>
      </p:sp>
    </p:spTree>
    <p:extLst>
      <p:ext uri="{BB962C8B-B14F-4D97-AF65-F5344CB8AC3E}">
        <p14:creationId xmlns:p14="http://schemas.microsoft.com/office/powerpoint/2010/main" val="39499468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639053" y="2090607"/>
            <a:ext cx="5068641" cy="4186246"/>
          </a:xfrm>
          <a:prstGeom prst="rect">
            <a:avLst/>
          </a:prstGeom>
        </p:spPr>
      </p:pic>
      <p:sp>
        <p:nvSpPr>
          <p:cNvPr id="2" name="Title 1"/>
          <p:cNvSpPr>
            <a:spLocks noGrp="1"/>
          </p:cNvSpPr>
          <p:nvPr>
            <p:ph type="title"/>
          </p:nvPr>
        </p:nvSpPr>
        <p:spPr>
          <a:xfrm>
            <a:off x="286169" y="595706"/>
            <a:ext cx="7791031" cy="1143000"/>
          </a:xfrm>
        </p:spPr>
        <p:txBody>
          <a:bodyPr/>
          <a:lstStyle/>
          <a:p>
            <a:pPr algn="ctr"/>
            <a:r>
              <a:rPr lang="en-US" sz="3600" dirty="0" smtClean="0">
                <a:latin typeface="+mn-lt"/>
              </a:rPr>
              <a:t>Training is a missing piece between </a:t>
            </a:r>
            <a:br>
              <a:rPr lang="en-US" sz="3600" dirty="0" smtClean="0">
                <a:latin typeface="+mn-lt"/>
              </a:rPr>
            </a:br>
            <a:r>
              <a:rPr lang="en-US" sz="3600" dirty="0" smtClean="0">
                <a:latin typeface="+mn-lt"/>
              </a:rPr>
              <a:t>data collection &amp; data-driven discovery</a:t>
            </a:r>
            <a:endParaRPr lang="en-US" sz="3600" dirty="0">
              <a:latin typeface="+mn-lt"/>
            </a:endParaRPr>
          </a:p>
        </p:txBody>
      </p:sp>
      <p:sp>
        <p:nvSpPr>
          <p:cNvPr id="4" name="TextBox 3"/>
          <p:cNvSpPr txBox="1"/>
          <p:nvPr/>
        </p:nvSpPr>
        <p:spPr>
          <a:xfrm>
            <a:off x="5242019" y="3529609"/>
            <a:ext cx="1568785" cy="369332"/>
          </a:xfrm>
          <a:prstGeom prst="rect">
            <a:avLst/>
          </a:prstGeom>
          <a:noFill/>
        </p:spPr>
        <p:txBody>
          <a:bodyPr wrap="square" rtlCol="0">
            <a:spAutoFit/>
          </a:bodyPr>
          <a:lstStyle/>
          <a:p>
            <a:endParaRPr lang="en-US" dirty="0"/>
          </a:p>
        </p:txBody>
      </p:sp>
      <p:sp>
        <p:nvSpPr>
          <p:cNvPr id="5" name="TextBox 4"/>
          <p:cNvSpPr txBox="1"/>
          <p:nvPr/>
        </p:nvSpPr>
        <p:spPr>
          <a:xfrm>
            <a:off x="2480731" y="4208949"/>
            <a:ext cx="1367958" cy="523220"/>
          </a:xfrm>
          <a:prstGeom prst="rect">
            <a:avLst/>
          </a:prstGeom>
          <a:noFill/>
        </p:spPr>
        <p:txBody>
          <a:bodyPr wrap="none" rtlCol="0">
            <a:spAutoFit/>
          </a:bodyPr>
          <a:lstStyle/>
          <a:p>
            <a:r>
              <a:rPr lang="en-US" sz="2800" dirty="0" smtClean="0">
                <a:solidFill>
                  <a:schemeClr val="bg1"/>
                </a:solidFill>
              </a:rPr>
              <a:t>Training</a:t>
            </a:r>
            <a:endParaRPr lang="en-US" sz="2800" dirty="0">
              <a:solidFill>
                <a:schemeClr val="bg1"/>
              </a:solidFill>
            </a:endParaRPr>
          </a:p>
        </p:txBody>
      </p:sp>
    </p:spTree>
    <p:extLst>
      <p:ext uri="{BB962C8B-B14F-4D97-AF65-F5344CB8AC3E}">
        <p14:creationId xmlns:p14="http://schemas.microsoft.com/office/powerpoint/2010/main" val="31159730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2480619"/>
            <a:ext cx="8247004" cy="3931595"/>
            <a:chOff x="319084" y="3013245"/>
            <a:chExt cx="9591858" cy="3399832"/>
          </a:xfrm>
        </p:grpSpPr>
        <p:pic>
          <p:nvPicPr>
            <p:cNvPr id="5" name="Picture 4"/>
            <p:cNvPicPr>
              <a:picLocks noChangeAspect="1"/>
            </p:cNvPicPr>
            <p:nvPr/>
          </p:nvPicPr>
          <p:blipFill>
            <a:blip r:embed="rId3"/>
            <a:stretch>
              <a:fillRect/>
            </a:stretch>
          </p:blipFill>
          <p:spPr>
            <a:xfrm>
              <a:off x="319084" y="3649377"/>
              <a:ext cx="9543402" cy="2763700"/>
            </a:xfrm>
            <a:prstGeom prst="rect">
              <a:avLst/>
            </a:prstGeom>
          </p:spPr>
        </p:pic>
        <p:sp>
          <p:nvSpPr>
            <p:cNvPr id="6" name="TextBox 5"/>
            <p:cNvSpPr txBox="1"/>
            <p:nvPr/>
          </p:nvSpPr>
          <p:spPr>
            <a:xfrm>
              <a:off x="1428415" y="3019056"/>
              <a:ext cx="3484815" cy="407120"/>
            </a:xfrm>
            <a:prstGeom prst="rect">
              <a:avLst/>
            </a:prstGeom>
            <a:noFill/>
          </p:spPr>
          <p:txBody>
            <a:bodyPr wrap="none" rtlCol="0">
              <a:spAutoFit/>
            </a:bodyPr>
            <a:lstStyle/>
            <a:p>
              <a:r>
                <a:rPr lang="en-US" dirty="0" smtClean="0"/>
                <a:t>Biggest Bioinformatics Difficulty</a:t>
              </a:r>
              <a:endParaRPr lang="en-US" dirty="0"/>
            </a:p>
          </p:txBody>
        </p:sp>
        <p:sp>
          <p:nvSpPr>
            <p:cNvPr id="7" name="TextBox 6"/>
            <p:cNvSpPr txBox="1"/>
            <p:nvPr/>
          </p:nvSpPr>
          <p:spPr>
            <a:xfrm>
              <a:off x="5821927" y="3013245"/>
              <a:ext cx="4089015" cy="407120"/>
            </a:xfrm>
            <a:prstGeom prst="rect">
              <a:avLst/>
            </a:prstGeom>
            <a:noFill/>
          </p:spPr>
          <p:txBody>
            <a:bodyPr wrap="square" rtlCol="0">
              <a:spAutoFit/>
            </a:bodyPr>
            <a:lstStyle/>
            <a:p>
              <a:r>
                <a:rPr lang="en-US" dirty="0" smtClean="0"/>
                <a:t>Most useful thing BRAEMBL could do</a:t>
              </a:r>
              <a:endParaRPr lang="en-US" dirty="0"/>
            </a:p>
          </p:txBody>
        </p:sp>
      </p:grpSp>
      <p:sp>
        <p:nvSpPr>
          <p:cNvPr id="8" name="TextBox 7"/>
          <p:cNvSpPr txBox="1"/>
          <p:nvPr/>
        </p:nvSpPr>
        <p:spPr>
          <a:xfrm>
            <a:off x="1219434" y="1934300"/>
            <a:ext cx="6123342" cy="422310"/>
          </a:xfrm>
          <a:prstGeom prst="rect">
            <a:avLst/>
          </a:prstGeom>
          <a:noFill/>
        </p:spPr>
        <p:txBody>
          <a:bodyPr wrap="none" lIns="82945" tIns="41473" rIns="82945" bIns="41473" rtlCol="0">
            <a:spAutoFit/>
          </a:bodyPr>
          <a:lstStyle/>
          <a:p>
            <a:r>
              <a:rPr lang="en-US" sz="2200" dirty="0"/>
              <a:t>Survey by Bioinformatics Resource Australia – </a:t>
            </a:r>
            <a:r>
              <a:rPr lang="en-US" sz="2200" dirty="0" smtClean="0"/>
              <a:t>EMBL</a:t>
            </a:r>
            <a:endParaRPr lang="en-US" sz="2200" dirty="0"/>
          </a:p>
        </p:txBody>
      </p:sp>
      <p:sp>
        <p:nvSpPr>
          <p:cNvPr id="9" name="TextBox 8"/>
          <p:cNvSpPr txBox="1"/>
          <p:nvPr/>
        </p:nvSpPr>
        <p:spPr>
          <a:xfrm>
            <a:off x="191999" y="179215"/>
            <a:ext cx="7890184" cy="1561084"/>
          </a:xfrm>
          <a:prstGeom prst="rect">
            <a:avLst/>
          </a:prstGeom>
          <a:noFill/>
        </p:spPr>
        <p:txBody>
          <a:bodyPr wrap="square" lIns="82945" tIns="41473" rIns="82945" bIns="41473" rtlCol="0">
            <a:spAutoFit/>
          </a:bodyPr>
          <a:lstStyle/>
          <a:p>
            <a:pPr algn="ctr"/>
            <a:r>
              <a:rPr lang="en-US" sz="3200" dirty="0"/>
              <a:t>Researchers view the major limiting factor in research progress as a lack of expertise in how to handle and analyze </a:t>
            </a:r>
            <a:r>
              <a:rPr lang="en-US" sz="3200" dirty="0" smtClean="0"/>
              <a:t>data</a:t>
            </a:r>
            <a:endParaRPr lang="en-US" sz="3200" dirty="0"/>
          </a:p>
        </p:txBody>
      </p:sp>
      <p:sp>
        <p:nvSpPr>
          <p:cNvPr id="2" name="TextBox 1"/>
          <p:cNvSpPr txBox="1"/>
          <p:nvPr/>
        </p:nvSpPr>
        <p:spPr>
          <a:xfrm>
            <a:off x="3136616" y="6472473"/>
            <a:ext cx="5288627" cy="523220"/>
          </a:xfrm>
          <a:prstGeom prst="rect">
            <a:avLst/>
          </a:prstGeom>
          <a:noFill/>
        </p:spPr>
        <p:txBody>
          <a:bodyPr wrap="none" rtlCol="0">
            <a:spAutoFit/>
          </a:bodyPr>
          <a:lstStyle/>
          <a:p>
            <a:r>
              <a:rPr lang="en-US" sz="1400" dirty="0"/>
              <a:t>http://</a:t>
            </a:r>
            <a:r>
              <a:rPr lang="en-US" sz="1400" dirty="0" err="1"/>
              <a:t>braembl.org.au</a:t>
            </a:r>
            <a:r>
              <a:rPr lang="en-US" sz="1400" dirty="0"/>
              <a:t>/news/braembl-community-survey-report-2013</a:t>
            </a:r>
          </a:p>
          <a:p>
            <a:endParaRPr lang="en-US" sz="1400" dirty="0"/>
          </a:p>
        </p:txBody>
      </p:sp>
    </p:spTree>
    <p:extLst>
      <p:ext uri="{BB962C8B-B14F-4D97-AF65-F5344CB8AC3E}">
        <p14:creationId xmlns:p14="http://schemas.microsoft.com/office/powerpoint/2010/main" val="5811933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6314" y="1940493"/>
            <a:ext cx="6616299" cy="2418075"/>
          </a:xfrm>
        </p:spPr>
        <p:txBody>
          <a:bodyPr/>
          <a:lstStyle/>
          <a:p>
            <a:pPr algn="ctr"/>
            <a:r>
              <a:rPr lang="en-US" dirty="0" smtClean="0">
                <a:latin typeface="+mn-lt"/>
              </a:rPr>
              <a:t>Where does this training come from?</a:t>
            </a:r>
            <a:endParaRPr lang="en-US" dirty="0">
              <a:latin typeface="+mn-lt"/>
            </a:endParaRPr>
          </a:p>
        </p:txBody>
      </p:sp>
    </p:spTree>
    <p:extLst>
      <p:ext uri="{BB962C8B-B14F-4D97-AF65-F5344CB8AC3E}">
        <p14:creationId xmlns:p14="http://schemas.microsoft.com/office/powerpoint/2010/main" val="107603112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32532</TotalTime>
  <Words>1105</Words>
  <Application>Microsoft Macintosh PowerPoint</Application>
  <PresentationFormat>On-screen Show (4:3)</PresentationFormat>
  <Paragraphs>151</Paragraphs>
  <Slides>25</Slides>
  <Notes>13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Adjacency</vt:lpstr>
      <vt:lpstr>PowerPoint Presentation</vt:lpstr>
      <vt:lpstr>PowerPoint Presentation</vt:lpstr>
      <vt:lpstr>PowerPoint Presentation</vt:lpstr>
      <vt:lpstr>PowerPoint Presentation</vt:lpstr>
      <vt:lpstr>PowerPoint Presentation</vt:lpstr>
      <vt:lpstr>How do we scale  ‘data literacy’ along with data production?</vt:lpstr>
      <vt:lpstr>Training is a missing piece between  data collection &amp; data-driven discovery</vt:lpstr>
      <vt:lpstr>PowerPoint Presentation</vt:lpstr>
      <vt:lpstr>Where does this training come from?</vt:lpstr>
      <vt:lpstr>Data Carpentry develops and runs workshops to fill that training gap</vt:lpstr>
      <vt:lpstr>PowerPoint Presentation</vt:lpstr>
      <vt:lpstr>PowerPoint Presentation</vt:lpstr>
      <vt:lpstr>PowerPoint Presentation</vt:lpstr>
      <vt:lpstr>Grassroots training effort</vt:lpstr>
      <vt:lpstr>Hands-on intensive workshops</vt:lpstr>
      <vt:lpstr>Collaboratively developed curriculum</vt:lpstr>
      <vt:lpstr>Volunteer instructors</vt:lpstr>
      <vt:lpstr>Workshops Worldwide</vt:lpstr>
      <vt:lpstr>People are learning things</vt:lpstr>
      <vt:lpstr>They feel the workshop  was worthwhile</vt:lpstr>
      <vt:lpstr>They feel the workshop  was worthwhile</vt:lpstr>
      <vt:lpstr>PowerPoint Presentation</vt:lpstr>
      <vt:lpstr>Get Involved</vt:lpstr>
      <vt:lpstr>Guiding the Carpentries</vt:lpstr>
      <vt:lpstr>Support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Carpentry:  Enabling Researchers to Work More Effectively with Data</dc:title>
  <dc:creator>Tracy Teal</dc:creator>
  <cp:lastModifiedBy>Tracy Teal</cp:lastModifiedBy>
  <cp:revision>119</cp:revision>
  <dcterms:created xsi:type="dcterms:W3CDTF">2015-05-04T03:19:00Z</dcterms:created>
  <dcterms:modified xsi:type="dcterms:W3CDTF">2016-04-22T17:08:04Z</dcterms:modified>
</cp:coreProperties>
</file>